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58" r:id="rId7"/>
    <p:sldId id="264" r:id="rId8"/>
    <p:sldId id="260" r:id="rId9"/>
    <p:sldId id="261" r:id="rId10"/>
    <p:sldId id="262"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514"/>
    <a:srgbClr val="0A20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38"/>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 Light">
    <p:bg>
      <p:bgPr>
        <a:solidFill>
          <a:srgbClr val="E7E51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3DC83-82D2-F3AD-411E-02570DA881EB}"/>
              </a:ext>
            </a:extLst>
          </p:cNvPr>
          <p:cNvSpPr>
            <a:spLocks noGrp="1"/>
          </p:cNvSpPr>
          <p:nvPr>
            <p:ph type="ctrTitle"/>
          </p:nvPr>
        </p:nvSpPr>
        <p:spPr>
          <a:xfrm>
            <a:off x="360000" y="3506566"/>
            <a:ext cx="9144000" cy="2387600"/>
          </a:xfrm>
        </p:spPr>
        <p:txBody>
          <a:bodyPr anchor="b"/>
          <a:lstStyle>
            <a:lvl1pPr algn="l">
              <a:defRPr sz="7000" b="1" i="0">
                <a:solidFill>
                  <a:srgbClr val="0A202A"/>
                </a:solidFill>
                <a:latin typeface="Montserrat ExtraBold" pitchFamily="2" charset="77"/>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6F774C-78F8-E094-D40D-1DFD57C7AB6C}"/>
              </a:ext>
            </a:extLst>
          </p:cNvPr>
          <p:cNvSpPr>
            <a:spLocks noGrp="1"/>
          </p:cNvSpPr>
          <p:nvPr>
            <p:ph type="subTitle" idx="1"/>
          </p:nvPr>
        </p:nvSpPr>
        <p:spPr>
          <a:xfrm>
            <a:off x="360000" y="6088447"/>
            <a:ext cx="9144000" cy="409553"/>
          </a:xfrm>
        </p:spPr>
        <p:txBody>
          <a:bodyPr/>
          <a:lstStyle>
            <a:lvl1pPr marL="0" indent="0" algn="l">
              <a:buNone/>
              <a:defRPr sz="2000" b="0" i="0">
                <a:solidFill>
                  <a:srgbClr val="0A202A"/>
                </a:solidFill>
                <a:latin typeface="Montserrat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9" name="Picture 8">
            <a:extLst>
              <a:ext uri="{FF2B5EF4-FFF2-40B4-BE49-F238E27FC236}">
                <a16:creationId xmlns:a16="http://schemas.microsoft.com/office/drawing/2014/main" id="{73D3DAD4-A0C1-7918-2C52-1F4F6A3621AB}"/>
              </a:ext>
            </a:extLst>
          </p:cNvPr>
          <p:cNvPicPr>
            <a:picLocks noChangeAspect="1"/>
          </p:cNvPicPr>
          <p:nvPr userDrawn="1"/>
        </p:nvPicPr>
        <p:blipFill>
          <a:blip r:embed="rId2"/>
          <a:stretch>
            <a:fillRect/>
          </a:stretch>
        </p:blipFill>
        <p:spPr>
          <a:xfrm>
            <a:off x="9279541" y="331216"/>
            <a:ext cx="2552459" cy="388785"/>
          </a:xfrm>
          <a:prstGeom prst="rect">
            <a:avLst/>
          </a:prstGeom>
        </p:spPr>
      </p:pic>
      <p:sp>
        <p:nvSpPr>
          <p:cNvPr id="10" name="Rectangle 9">
            <a:extLst>
              <a:ext uri="{FF2B5EF4-FFF2-40B4-BE49-F238E27FC236}">
                <a16:creationId xmlns:a16="http://schemas.microsoft.com/office/drawing/2014/main" id="{722791BD-0587-6602-3F70-E563F5CFA649}"/>
              </a:ext>
            </a:extLst>
          </p:cNvPr>
          <p:cNvSpPr/>
          <p:nvPr userDrawn="1"/>
        </p:nvSpPr>
        <p:spPr>
          <a:xfrm>
            <a:off x="5129212" y="-1005750"/>
            <a:ext cx="720000" cy="720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AAE7529-6946-BD48-0E56-C56257598926}"/>
              </a:ext>
            </a:extLst>
          </p:cNvPr>
          <p:cNvSpPr/>
          <p:nvPr userDrawn="1"/>
        </p:nvSpPr>
        <p:spPr>
          <a:xfrm>
            <a:off x="3757613" y="-825750"/>
            <a:ext cx="360000" cy="360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6E4DE3A8-DB80-9A64-FEE4-40A99FD83B8B}"/>
              </a:ext>
            </a:extLst>
          </p:cNvPr>
          <p:cNvPicPr>
            <a:picLocks noChangeAspect="1"/>
          </p:cNvPicPr>
          <p:nvPr userDrawn="1"/>
        </p:nvPicPr>
        <p:blipFill>
          <a:blip r:embed="rId3"/>
          <a:stretch>
            <a:fillRect/>
          </a:stretch>
        </p:blipFill>
        <p:spPr>
          <a:xfrm>
            <a:off x="360000" y="329123"/>
            <a:ext cx="2624574" cy="502150"/>
          </a:xfrm>
          <a:prstGeom prst="rect">
            <a:avLst/>
          </a:prstGeom>
        </p:spPr>
      </p:pic>
    </p:spTree>
    <p:extLst>
      <p:ext uri="{BB962C8B-B14F-4D97-AF65-F5344CB8AC3E}">
        <p14:creationId xmlns:p14="http://schemas.microsoft.com/office/powerpoint/2010/main" val="3818315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 Dark">
    <p:bg>
      <p:bgPr>
        <a:solidFill>
          <a:srgbClr val="0A202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3DC83-82D2-F3AD-411E-02570DA881EB}"/>
              </a:ext>
            </a:extLst>
          </p:cNvPr>
          <p:cNvSpPr>
            <a:spLocks noGrp="1"/>
          </p:cNvSpPr>
          <p:nvPr>
            <p:ph type="ctrTitle"/>
          </p:nvPr>
        </p:nvSpPr>
        <p:spPr>
          <a:xfrm>
            <a:off x="360000" y="3506566"/>
            <a:ext cx="9144000" cy="2387600"/>
          </a:xfrm>
          <a:solidFill>
            <a:srgbClr val="0A202A"/>
          </a:solidFill>
        </p:spPr>
        <p:txBody>
          <a:bodyPr anchor="b"/>
          <a:lstStyle>
            <a:lvl1pPr algn="l">
              <a:defRPr sz="7000" b="1" i="0">
                <a:solidFill>
                  <a:srgbClr val="E7E514"/>
                </a:solidFill>
                <a:latin typeface="Montserrat ExtraBold" pitchFamily="2" charset="77"/>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6F774C-78F8-E094-D40D-1DFD57C7AB6C}"/>
              </a:ext>
            </a:extLst>
          </p:cNvPr>
          <p:cNvSpPr>
            <a:spLocks noGrp="1"/>
          </p:cNvSpPr>
          <p:nvPr>
            <p:ph type="subTitle" idx="1"/>
          </p:nvPr>
        </p:nvSpPr>
        <p:spPr>
          <a:xfrm>
            <a:off x="360000" y="6088447"/>
            <a:ext cx="9144000" cy="409553"/>
          </a:xfrm>
        </p:spPr>
        <p:txBody>
          <a:bodyPr/>
          <a:lstStyle>
            <a:lvl1pPr marL="0" indent="0" algn="l">
              <a:buNone/>
              <a:defRPr sz="2000" b="0" i="0">
                <a:solidFill>
                  <a:schemeClr val="bg1"/>
                </a:solidFill>
                <a:latin typeface="Montserrat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7" name="Picture 6">
            <a:extLst>
              <a:ext uri="{FF2B5EF4-FFF2-40B4-BE49-F238E27FC236}">
                <a16:creationId xmlns:a16="http://schemas.microsoft.com/office/drawing/2014/main" id="{AEC87188-0073-CF06-6930-7CBBFC9862D9}"/>
              </a:ext>
            </a:extLst>
          </p:cNvPr>
          <p:cNvPicPr>
            <a:picLocks noChangeAspect="1"/>
          </p:cNvPicPr>
          <p:nvPr userDrawn="1"/>
        </p:nvPicPr>
        <p:blipFill>
          <a:blip r:embed="rId2"/>
          <a:stretch>
            <a:fillRect/>
          </a:stretch>
        </p:blipFill>
        <p:spPr>
          <a:xfrm>
            <a:off x="9261699" y="329123"/>
            <a:ext cx="2570301" cy="388785"/>
          </a:xfrm>
          <a:prstGeom prst="rect">
            <a:avLst/>
          </a:prstGeom>
        </p:spPr>
      </p:pic>
      <p:pic>
        <p:nvPicPr>
          <p:cNvPr id="8" name="Picture 7">
            <a:extLst>
              <a:ext uri="{FF2B5EF4-FFF2-40B4-BE49-F238E27FC236}">
                <a16:creationId xmlns:a16="http://schemas.microsoft.com/office/drawing/2014/main" id="{414DBF9A-79D1-D779-FFE4-EC2B1331D097}"/>
              </a:ext>
            </a:extLst>
          </p:cNvPr>
          <p:cNvPicPr>
            <a:picLocks noChangeAspect="1"/>
          </p:cNvPicPr>
          <p:nvPr userDrawn="1"/>
        </p:nvPicPr>
        <p:blipFill>
          <a:blip r:embed="rId3"/>
          <a:stretch>
            <a:fillRect/>
          </a:stretch>
        </p:blipFill>
        <p:spPr>
          <a:xfrm>
            <a:off x="360000" y="327544"/>
            <a:ext cx="2040300" cy="390364"/>
          </a:xfrm>
          <a:prstGeom prst="rect">
            <a:avLst/>
          </a:prstGeom>
        </p:spPr>
      </p:pic>
    </p:spTree>
    <p:extLst>
      <p:ext uri="{BB962C8B-B14F-4D97-AF65-F5344CB8AC3E}">
        <p14:creationId xmlns:p14="http://schemas.microsoft.com/office/powerpoint/2010/main" val="1017367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149596F-9211-B134-1722-E10CE9BF063C}"/>
              </a:ext>
            </a:extLst>
          </p:cNvPr>
          <p:cNvSpPr>
            <a:spLocks noGrp="1"/>
          </p:cNvSpPr>
          <p:nvPr>
            <p:ph type="dt" sz="half" idx="10"/>
          </p:nvPr>
        </p:nvSpPr>
        <p:spPr/>
        <p:txBody>
          <a:bodyPr/>
          <a:lstStyle/>
          <a:p>
            <a:fld id="{789E1147-FD80-4A41-9812-2CBFED5B2AD4}" type="datetimeFigureOut">
              <a:rPr lang="en-US" smtClean="0"/>
              <a:t>9/17/2026</a:t>
            </a:fld>
            <a:endParaRPr lang="en-US"/>
          </a:p>
        </p:txBody>
      </p:sp>
      <p:sp>
        <p:nvSpPr>
          <p:cNvPr id="5" name="Footer Placeholder 4">
            <a:extLst>
              <a:ext uri="{FF2B5EF4-FFF2-40B4-BE49-F238E27FC236}">
                <a16:creationId xmlns:a16="http://schemas.microsoft.com/office/drawing/2014/main" id="{8301DB2C-6278-6A21-AEA0-6049B7C8CD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55B2D9-7D45-412D-ADD3-061E9F9E236B}"/>
              </a:ext>
            </a:extLst>
          </p:cNvPr>
          <p:cNvSpPr>
            <a:spLocks noGrp="1"/>
          </p:cNvSpPr>
          <p:nvPr>
            <p:ph type="sldNum" sz="quarter" idx="12"/>
          </p:nvPr>
        </p:nvSpPr>
        <p:spPr/>
        <p:txBody>
          <a:bodyPr/>
          <a:lstStyle/>
          <a:p>
            <a:fld id="{0E9C85F7-A6A2-2648-A405-CB8EFD65C18B}" type="slidenum">
              <a:rPr lang="en-US" smtClean="0"/>
              <a:t>‹#›</a:t>
            </a:fld>
            <a:endParaRPr lang="en-US"/>
          </a:p>
        </p:txBody>
      </p:sp>
      <p:sp>
        <p:nvSpPr>
          <p:cNvPr id="7" name="Rectangle 6">
            <a:extLst>
              <a:ext uri="{FF2B5EF4-FFF2-40B4-BE49-F238E27FC236}">
                <a16:creationId xmlns:a16="http://schemas.microsoft.com/office/drawing/2014/main" id="{582E7150-74B2-4B87-2CB1-229DF048A63D}"/>
              </a:ext>
            </a:extLst>
          </p:cNvPr>
          <p:cNvSpPr/>
          <p:nvPr userDrawn="1"/>
        </p:nvSpPr>
        <p:spPr>
          <a:xfrm>
            <a:off x="0" y="5808133"/>
            <a:ext cx="12192000" cy="1049867"/>
          </a:xfrm>
          <a:prstGeom prst="rect">
            <a:avLst/>
          </a:prstGeom>
          <a:solidFill>
            <a:srgbClr val="0A20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0FA29CBE-C568-79AA-0FFF-08A54E550DB6}"/>
              </a:ext>
            </a:extLst>
          </p:cNvPr>
          <p:cNvPicPr>
            <a:picLocks noChangeAspect="1"/>
          </p:cNvPicPr>
          <p:nvPr userDrawn="1"/>
        </p:nvPicPr>
        <p:blipFill>
          <a:blip r:embed="rId2"/>
          <a:stretch>
            <a:fillRect/>
          </a:stretch>
        </p:blipFill>
        <p:spPr>
          <a:xfrm>
            <a:off x="10278329" y="6209729"/>
            <a:ext cx="1532671" cy="293241"/>
          </a:xfrm>
          <a:prstGeom prst="rect">
            <a:avLst/>
          </a:prstGeom>
        </p:spPr>
      </p:pic>
      <p:pic>
        <p:nvPicPr>
          <p:cNvPr id="14" name="Picture 13">
            <a:extLst>
              <a:ext uri="{FF2B5EF4-FFF2-40B4-BE49-F238E27FC236}">
                <a16:creationId xmlns:a16="http://schemas.microsoft.com/office/drawing/2014/main" id="{D62F01E1-D802-40BA-7AA1-F5DFE80FE454}"/>
              </a:ext>
            </a:extLst>
          </p:cNvPr>
          <p:cNvPicPr>
            <a:picLocks noChangeAspect="1"/>
          </p:cNvPicPr>
          <p:nvPr userDrawn="1"/>
        </p:nvPicPr>
        <p:blipFill>
          <a:blip r:embed="rId3"/>
          <a:stretch>
            <a:fillRect/>
          </a:stretch>
        </p:blipFill>
        <p:spPr>
          <a:xfrm>
            <a:off x="381000" y="6142970"/>
            <a:ext cx="360000" cy="360000"/>
          </a:xfrm>
          <a:prstGeom prst="rect">
            <a:avLst/>
          </a:prstGeom>
        </p:spPr>
      </p:pic>
      <p:sp>
        <p:nvSpPr>
          <p:cNvPr id="15" name="TextBox 14">
            <a:extLst>
              <a:ext uri="{FF2B5EF4-FFF2-40B4-BE49-F238E27FC236}">
                <a16:creationId xmlns:a16="http://schemas.microsoft.com/office/drawing/2014/main" id="{79B2D638-4B18-281E-BBE8-266FD83875D5}"/>
              </a:ext>
            </a:extLst>
          </p:cNvPr>
          <p:cNvSpPr txBox="1"/>
          <p:nvPr userDrawn="1"/>
        </p:nvSpPr>
        <p:spPr>
          <a:xfrm>
            <a:off x="771525" y="6199859"/>
            <a:ext cx="2876550" cy="246221"/>
          </a:xfrm>
          <a:prstGeom prst="rect">
            <a:avLst/>
          </a:prstGeom>
          <a:noFill/>
        </p:spPr>
        <p:txBody>
          <a:bodyPr wrap="square" rtlCol="0">
            <a:spAutoFit/>
          </a:bodyPr>
          <a:lstStyle/>
          <a:p>
            <a:r>
              <a:rPr lang="en-US" sz="1000" b="0" i="0" dirty="0">
                <a:solidFill>
                  <a:schemeClr val="bg1"/>
                </a:solidFill>
                <a:latin typeface="Montserrat Medium" pitchFamily="2" charset="77"/>
              </a:rPr>
              <a:t>Roehampton Students’ Union</a:t>
            </a:r>
          </a:p>
        </p:txBody>
      </p:sp>
      <p:sp>
        <p:nvSpPr>
          <p:cNvPr id="21" name="Title 1">
            <a:extLst>
              <a:ext uri="{FF2B5EF4-FFF2-40B4-BE49-F238E27FC236}">
                <a16:creationId xmlns:a16="http://schemas.microsoft.com/office/drawing/2014/main" id="{A88EA17F-28F0-C53C-9301-69F28423C3F4}"/>
              </a:ext>
            </a:extLst>
          </p:cNvPr>
          <p:cNvSpPr>
            <a:spLocks noGrp="1"/>
          </p:cNvSpPr>
          <p:nvPr>
            <p:ph type="title"/>
          </p:nvPr>
        </p:nvSpPr>
        <p:spPr>
          <a:xfrm>
            <a:off x="380999" y="365125"/>
            <a:ext cx="11429999" cy="1325563"/>
          </a:xfrm>
        </p:spPr>
        <p:txBody>
          <a:bodyPr/>
          <a:lstStyle>
            <a:lvl1pPr>
              <a:defRPr sz="4000" b="1" i="0">
                <a:latin typeface="Montserrat ExtraBold" pitchFamily="2" charset="77"/>
              </a:defRPr>
            </a:lvl1pPr>
          </a:lstStyle>
          <a:p>
            <a:r>
              <a:rPr lang="en-US"/>
              <a:t>Click to edit Master title style</a:t>
            </a:r>
            <a:endParaRPr lang="en-US" dirty="0"/>
          </a:p>
        </p:txBody>
      </p:sp>
      <p:sp>
        <p:nvSpPr>
          <p:cNvPr id="22" name="Content Placeholder 2">
            <a:extLst>
              <a:ext uri="{FF2B5EF4-FFF2-40B4-BE49-F238E27FC236}">
                <a16:creationId xmlns:a16="http://schemas.microsoft.com/office/drawing/2014/main" id="{8819322A-0BF9-0990-3C1B-2801E3856373}"/>
              </a:ext>
            </a:extLst>
          </p:cNvPr>
          <p:cNvSpPr>
            <a:spLocks noGrp="1"/>
          </p:cNvSpPr>
          <p:nvPr>
            <p:ph idx="1"/>
          </p:nvPr>
        </p:nvSpPr>
        <p:spPr>
          <a:xfrm>
            <a:off x="380999" y="1825625"/>
            <a:ext cx="11429999" cy="3622508"/>
          </a:xfrm>
        </p:spPr>
        <p:txBody>
          <a:bodyPr/>
          <a:lstStyle>
            <a:lvl1pPr>
              <a:defRPr sz="2200" b="0" i="0">
                <a:latin typeface="Montserrat Medium" pitchFamily="2" charset="77"/>
              </a:defRPr>
            </a:lvl1pPr>
            <a:lvl2pPr>
              <a:defRPr sz="2000" b="0" i="0">
                <a:latin typeface="Montserrat Medium" pitchFamily="2" charset="77"/>
              </a:defRPr>
            </a:lvl2pPr>
            <a:lvl3pPr>
              <a:defRPr sz="1800" b="0" i="0">
                <a:latin typeface="Montserrat Medium" pitchFamily="2" charset="77"/>
              </a:defRPr>
            </a:lvl3pPr>
            <a:lvl4pPr>
              <a:defRPr sz="1600" b="0" i="0">
                <a:latin typeface="Montserrat Medium" pitchFamily="2" charset="77"/>
              </a:defRPr>
            </a:lvl4pPr>
            <a:lvl5pPr>
              <a:defRPr sz="1400" b="0" i="0">
                <a:latin typeface="Montserra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0546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62F01E1-D802-40BA-7AA1-F5DFE80FE454}"/>
              </a:ext>
            </a:extLst>
          </p:cNvPr>
          <p:cNvPicPr>
            <a:picLocks noChangeAspect="1"/>
          </p:cNvPicPr>
          <p:nvPr userDrawn="1"/>
        </p:nvPicPr>
        <p:blipFill>
          <a:blip r:embed="rId2"/>
          <a:stretch>
            <a:fillRect/>
          </a:stretch>
        </p:blipFill>
        <p:spPr>
          <a:xfrm>
            <a:off x="-525831" y="6029729"/>
            <a:ext cx="360000" cy="360000"/>
          </a:xfrm>
          <a:prstGeom prst="rect">
            <a:avLst/>
          </a:prstGeom>
        </p:spPr>
      </p:pic>
      <p:sp>
        <p:nvSpPr>
          <p:cNvPr id="15" name="TextBox 14">
            <a:extLst>
              <a:ext uri="{FF2B5EF4-FFF2-40B4-BE49-F238E27FC236}">
                <a16:creationId xmlns:a16="http://schemas.microsoft.com/office/drawing/2014/main" id="{79B2D638-4B18-281E-BBE8-266FD83875D5}"/>
              </a:ext>
            </a:extLst>
          </p:cNvPr>
          <p:cNvSpPr txBox="1"/>
          <p:nvPr userDrawn="1"/>
        </p:nvSpPr>
        <p:spPr>
          <a:xfrm>
            <a:off x="771525" y="6199859"/>
            <a:ext cx="2876550" cy="246221"/>
          </a:xfrm>
          <a:prstGeom prst="rect">
            <a:avLst/>
          </a:prstGeom>
          <a:noFill/>
        </p:spPr>
        <p:txBody>
          <a:bodyPr wrap="square" rtlCol="0">
            <a:spAutoFit/>
          </a:bodyPr>
          <a:lstStyle/>
          <a:p>
            <a:r>
              <a:rPr lang="en-US" sz="1000" b="0" i="0" dirty="0">
                <a:solidFill>
                  <a:srgbClr val="0A202A"/>
                </a:solidFill>
                <a:latin typeface="Montserrat Medium" pitchFamily="2" charset="77"/>
              </a:rPr>
              <a:t>Roehampton Students’ Union</a:t>
            </a:r>
          </a:p>
        </p:txBody>
      </p:sp>
      <p:cxnSp>
        <p:nvCxnSpPr>
          <p:cNvPr id="9" name="Straight Connector 8">
            <a:extLst>
              <a:ext uri="{FF2B5EF4-FFF2-40B4-BE49-F238E27FC236}">
                <a16:creationId xmlns:a16="http://schemas.microsoft.com/office/drawing/2014/main" id="{BFD9F77E-E530-BECB-F62C-AAB097019280}"/>
              </a:ext>
            </a:extLst>
          </p:cNvPr>
          <p:cNvCxnSpPr>
            <a:cxnSpLocks/>
          </p:cNvCxnSpPr>
          <p:nvPr userDrawn="1"/>
        </p:nvCxnSpPr>
        <p:spPr>
          <a:xfrm>
            <a:off x="381000" y="5808133"/>
            <a:ext cx="11430000" cy="0"/>
          </a:xfrm>
          <a:prstGeom prst="line">
            <a:avLst/>
          </a:prstGeom>
          <a:ln>
            <a:solidFill>
              <a:srgbClr val="0A202A"/>
            </a:solidFill>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0D573566-6AB4-8395-DDE2-8B70DE25D76B}"/>
              </a:ext>
            </a:extLst>
          </p:cNvPr>
          <p:cNvPicPr>
            <a:picLocks noChangeAspect="1"/>
          </p:cNvPicPr>
          <p:nvPr userDrawn="1"/>
        </p:nvPicPr>
        <p:blipFill>
          <a:blip r:embed="rId3"/>
          <a:stretch>
            <a:fillRect/>
          </a:stretch>
        </p:blipFill>
        <p:spPr>
          <a:xfrm>
            <a:off x="381000" y="6142969"/>
            <a:ext cx="360001" cy="360001"/>
          </a:xfrm>
          <a:prstGeom prst="rect">
            <a:avLst/>
          </a:prstGeom>
        </p:spPr>
      </p:pic>
      <p:pic>
        <p:nvPicPr>
          <p:cNvPr id="16" name="Picture 15">
            <a:extLst>
              <a:ext uri="{FF2B5EF4-FFF2-40B4-BE49-F238E27FC236}">
                <a16:creationId xmlns:a16="http://schemas.microsoft.com/office/drawing/2014/main" id="{BB738CEE-51AF-FB1A-DE38-71509BC59F0E}"/>
              </a:ext>
            </a:extLst>
          </p:cNvPr>
          <p:cNvPicPr>
            <a:picLocks noChangeAspect="1"/>
          </p:cNvPicPr>
          <p:nvPr userDrawn="1"/>
        </p:nvPicPr>
        <p:blipFill>
          <a:blip r:embed="rId4"/>
          <a:stretch>
            <a:fillRect/>
          </a:stretch>
        </p:blipFill>
        <p:spPr>
          <a:xfrm>
            <a:off x="10278328" y="6188071"/>
            <a:ext cx="1532671" cy="293241"/>
          </a:xfrm>
          <a:prstGeom prst="rect">
            <a:avLst/>
          </a:prstGeom>
        </p:spPr>
      </p:pic>
      <p:sp>
        <p:nvSpPr>
          <p:cNvPr id="17" name="Title 1">
            <a:extLst>
              <a:ext uri="{FF2B5EF4-FFF2-40B4-BE49-F238E27FC236}">
                <a16:creationId xmlns:a16="http://schemas.microsoft.com/office/drawing/2014/main" id="{CF4A3F89-3755-73CB-0443-01773A5AE145}"/>
              </a:ext>
            </a:extLst>
          </p:cNvPr>
          <p:cNvSpPr>
            <a:spLocks noGrp="1"/>
          </p:cNvSpPr>
          <p:nvPr>
            <p:ph type="title"/>
          </p:nvPr>
        </p:nvSpPr>
        <p:spPr>
          <a:xfrm>
            <a:off x="380999" y="365125"/>
            <a:ext cx="11429999" cy="1325563"/>
          </a:xfrm>
        </p:spPr>
        <p:txBody>
          <a:bodyPr/>
          <a:lstStyle>
            <a:lvl1pPr>
              <a:defRPr sz="4000" b="1" i="0">
                <a:latin typeface="Montserrat ExtraBold" pitchFamily="2" charset="77"/>
              </a:defRPr>
            </a:lvl1pPr>
          </a:lstStyle>
          <a:p>
            <a:r>
              <a:rPr lang="en-US"/>
              <a:t>Click to edit Master title style</a:t>
            </a:r>
            <a:endParaRPr lang="en-US" dirty="0"/>
          </a:p>
        </p:txBody>
      </p:sp>
      <p:sp>
        <p:nvSpPr>
          <p:cNvPr id="18" name="Content Placeholder 2">
            <a:extLst>
              <a:ext uri="{FF2B5EF4-FFF2-40B4-BE49-F238E27FC236}">
                <a16:creationId xmlns:a16="http://schemas.microsoft.com/office/drawing/2014/main" id="{356F663C-9B41-63A6-0CB8-38BD76B679A5}"/>
              </a:ext>
            </a:extLst>
          </p:cNvPr>
          <p:cNvSpPr>
            <a:spLocks noGrp="1"/>
          </p:cNvSpPr>
          <p:nvPr>
            <p:ph idx="1"/>
          </p:nvPr>
        </p:nvSpPr>
        <p:spPr>
          <a:xfrm>
            <a:off x="380999" y="1825625"/>
            <a:ext cx="11429999" cy="3622508"/>
          </a:xfrm>
        </p:spPr>
        <p:txBody>
          <a:bodyPr/>
          <a:lstStyle>
            <a:lvl1pPr>
              <a:defRPr sz="2200" b="0" i="0">
                <a:latin typeface="Montserrat Medium" pitchFamily="2" charset="77"/>
              </a:defRPr>
            </a:lvl1pPr>
            <a:lvl2pPr>
              <a:defRPr sz="2000" b="0" i="0">
                <a:latin typeface="Montserrat Medium" pitchFamily="2" charset="77"/>
              </a:defRPr>
            </a:lvl2pPr>
            <a:lvl3pPr>
              <a:defRPr sz="1800" b="0" i="0">
                <a:latin typeface="Montserrat Medium" pitchFamily="2" charset="77"/>
              </a:defRPr>
            </a:lvl3pPr>
            <a:lvl4pPr>
              <a:defRPr sz="1600" b="0" i="0">
                <a:latin typeface="Montserrat Medium" pitchFamily="2" charset="77"/>
              </a:defRPr>
            </a:lvl4pPr>
            <a:lvl5pPr>
              <a:defRPr sz="1400" b="0" i="0">
                <a:latin typeface="Montserrat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Slide Number Placeholder 3">
            <a:extLst>
              <a:ext uri="{FF2B5EF4-FFF2-40B4-BE49-F238E27FC236}">
                <a16:creationId xmlns:a16="http://schemas.microsoft.com/office/drawing/2014/main" id="{C005A6D2-8F7D-4286-E897-42F144529927}"/>
              </a:ext>
            </a:extLst>
          </p:cNvPr>
          <p:cNvSpPr>
            <a:spLocks noGrp="1"/>
          </p:cNvSpPr>
          <p:nvPr>
            <p:ph type="sldNum" sz="quarter" idx="12"/>
          </p:nvPr>
        </p:nvSpPr>
        <p:spPr>
          <a:xfrm>
            <a:off x="6996500" y="6140406"/>
            <a:ext cx="2743200" cy="365125"/>
          </a:xfrm>
        </p:spPr>
        <p:txBody>
          <a:bodyPr/>
          <a:lstStyle>
            <a:lvl1pPr>
              <a:defRPr>
                <a:solidFill>
                  <a:srgbClr val="0A202A"/>
                </a:solidFill>
              </a:defRPr>
            </a:lvl1pPr>
          </a:lstStyle>
          <a:p>
            <a:fld id="{0E9C85F7-A6A2-2648-A405-CB8EFD65C18B}" type="slidenum">
              <a:rPr lang="en-US" smtClean="0"/>
              <a:pPr/>
              <a:t>‹#›</a:t>
            </a:fld>
            <a:endParaRPr lang="en-US"/>
          </a:p>
        </p:txBody>
      </p:sp>
    </p:spTree>
    <p:extLst>
      <p:ext uri="{BB962C8B-B14F-4D97-AF65-F5344CB8AC3E}">
        <p14:creationId xmlns:p14="http://schemas.microsoft.com/office/powerpoint/2010/main" val="3008664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EE7D9-EFA6-FAFC-5C01-3C9899C210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901E8C-056C-4444-136A-8FB11649EB7D}"/>
              </a:ext>
            </a:extLst>
          </p:cNvPr>
          <p:cNvSpPr>
            <a:spLocks noGrp="1"/>
          </p:cNvSpPr>
          <p:nvPr>
            <p:ph type="dt" sz="half" idx="10"/>
          </p:nvPr>
        </p:nvSpPr>
        <p:spPr/>
        <p:txBody>
          <a:bodyPr/>
          <a:lstStyle/>
          <a:p>
            <a:fld id="{789E1147-FD80-4A41-9812-2CBFED5B2AD4}" type="datetimeFigureOut">
              <a:rPr lang="en-US" smtClean="0"/>
              <a:t>9/17/2026</a:t>
            </a:fld>
            <a:endParaRPr lang="en-US"/>
          </a:p>
        </p:txBody>
      </p:sp>
      <p:sp>
        <p:nvSpPr>
          <p:cNvPr id="4" name="Footer Placeholder 3">
            <a:extLst>
              <a:ext uri="{FF2B5EF4-FFF2-40B4-BE49-F238E27FC236}">
                <a16:creationId xmlns:a16="http://schemas.microsoft.com/office/drawing/2014/main" id="{BA72A4D5-711F-137A-D280-DC0902353C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B4B831C-EA8B-81F7-2E09-2E3AA8F08C8D}"/>
              </a:ext>
            </a:extLst>
          </p:cNvPr>
          <p:cNvSpPr>
            <a:spLocks noGrp="1"/>
          </p:cNvSpPr>
          <p:nvPr>
            <p:ph type="sldNum" sz="quarter" idx="12"/>
          </p:nvPr>
        </p:nvSpPr>
        <p:spPr/>
        <p:txBody>
          <a:bodyPr/>
          <a:lstStyle/>
          <a:p>
            <a:fld id="{0E9C85F7-A6A2-2648-A405-CB8EFD65C18B}" type="slidenum">
              <a:rPr lang="en-US" smtClean="0"/>
              <a:t>‹#›</a:t>
            </a:fld>
            <a:endParaRPr lang="en-US"/>
          </a:p>
        </p:txBody>
      </p:sp>
    </p:spTree>
    <p:extLst>
      <p:ext uri="{BB962C8B-B14F-4D97-AF65-F5344CB8AC3E}">
        <p14:creationId xmlns:p14="http://schemas.microsoft.com/office/powerpoint/2010/main" val="2622112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rgbClr val="0A202A"/>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E28C21D-8617-FCB4-48A1-72ECECCF66C3}"/>
              </a:ext>
            </a:extLst>
          </p:cNvPr>
          <p:cNvSpPr>
            <a:spLocks noGrp="1"/>
          </p:cNvSpPr>
          <p:nvPr>
            <p:ph type="sldNum" sz="quarter" idx="12"/>
          </p:nvPr>
        </p:nvSpPr>
        <p:spPr>
          <a:xfrm>
            <a:off x="6996500" y="6140406"/>
            <a:ext cx="2743200" cy="365125"/>
          </a:xfrm>
        </p:spPr>
        <p:txBody>
          <a:bodyPr/>
          <a:lstStyle/>
          <a:p>
            <a:fld id="{0E9C85F7-A6A2-2648-A405-CB8EFD65C18B}" type="slidenum">
              <a:rPr lang="en-US" smtClean="0"/>
              <a:t>‹#›</a:t>
            </a:fld>
            <a:endParaRPr lang="en-US"/>
          </a:p>
        </p:txBody>
      </p:sp>
      <p:pic>
        <p:nvPicPr>
          <p:cNvPr id="5" name="Picture 4">
            <a:extLst>
              <a:ext uri="{FF2B5EF4-FFF2-40B4-BE49-F238E27FC236}">
                <a16:creationId xmlns:a16="http://schemas.microsoft.com/office/drawing/2014/main" id="{EA168A36-C172-CE85-981E-54139B95A666}"/>
              </a:ext>
            </a:extLst>
          </p:cNvPr>
          <p:cNvPicPr>
            <a:picLocks noChangeAspect="1"/>
          </p:cNvPicPr>
          <p:nvPr userDrawn="1"/>
        </p:nvPicPr>
        <p:blipFill>
          <a:blip r:embed="rId2"/>
          <a:stretch>
            <a:fillRect/>
          </a:stretch>
        </p:blipFill>
        <p:spPr>
          <a:xfrm>
            <a:off x="2989797" y="1804065"/>
            <a:ext cx="6212403" cy="1188599"/>
          </a:xfrm>
          <a:prstGeom prst="rect">
            <a:avLst/>
          </a:prstGeom>
        </p:spPr>
      </p:pic>
      <p:pic>
        <p:nvPicPr>
          <p:cNvPr id="6" name="Picture 5">
            <a:extLst>
              <a:ext uri="{FF2B5EF4-FFF2-40B4-BE49-F238E27FC236}">
                <a16:creationId xmlns:a16="http://schemas.microsoft.com/office/drawing/2014/main" id="{D12C6413-6F2F-1E1E-9170-36349E096DF6}"/>
              </a:ext>
            </a:extLst>
          </p:cNvPr>
          <p:cNvPicPr>
            <a:picLocks noChangeAspect="1"/>
          </p:cNvPicPr>
          <p:nvPr userDrawn="1"/>
        </p:nvPicPr>
        <p:blipFill>
          <a:blip r:embed="rId3"/>
          <a:stretch>
            <a:fillRect/>
          </a:stretch>
        </p:blipFill>
        <p:spPr>
          <a:xfrm>
            <a:off x="381000" y="6142970"/>
            <a:ext cx="360000" cy="360000"/>
          </a:xfrm>
          <a:prstGeom prst="rect">
            <a:avLst/>
          </a:prstGeom>
        </p:spPr>
      </p:pic>
      <p:sp>
        <p:nvSpPr>
          <p:cNvPr id="7" name="TextBox 6">
            <a:extLst>
              <a:ext uri="{FF2B5EF4-FFF2-40B4-BE49-F238E27FC236}">
                <a16:creationId xmlns:a16="http://schemas.microsoft.com/office/drawing/2014/main" id="{D598C702-51FA-0C21-2451-10AFCC5E60E1}"/>
              </a:ext>
            </a:extLst>
          </p:cNvPr>
          <p:cNvSpPr txBox="1"/>
          <p:nvPr userDrawn="1"/>
        </p:nvSpPr>
        <p:spPr>
          <a:xfrm>
            <a:off x="771525" y="6199859"/>
            <a:ext cx="2876550" cy="246221"/>
          </a:xfrm>
          <a:prstGeom prst="rect">
            <a:avLst/>
          </a:prstGeom>
          <a:noFill/>
        </p:spPr>
        <p:txBody>
          <a:bodyPr wrap="square" rtlCol="0">
            <a:spAutoFit/>
          </a:bodyPr>
          <a:lstStyle/>
          <a:p>
            <a:r>
              <a:rPr lang="en-US" sz="1000" b="0" i="0" dirty="0">
                <a:solidFill>
                  <a:schemeClr val="bg1"/>
                </a:solidFill>
                <a:latin typeface="Montserrat Medium" pitchFamily="2" charset="77"/>
              </a:rPr>
              <a:t>Roehampton Students’ Union</a:t>
            </a:r>
          </a:p>
        </p:txBody>
      </p:sp>
      <p:cxnSp>
        <p:nvCxnSpPr>
          <p:cNvPr id="8" name="Straight Connector 7">
            <a:extLst>
              <a:ext uri="{FF2B5EF4-FFF2-40B4-BE49-F238E27FC236}">
                <a16:creationId xmlns:a16="http://schemas.microsoft.com/office/drawing/2014/main" id="{F78493FF-25AD-39DC-A635-10F4F8A89B1A}"/>
              </a:ext>
            </a:extLst>
          </p:cNvPr>
          <p:cNvCxnSpPr>
            <a:cxnSpLocks/>
          </p:cNvCxnSpPr>
          <p:nvPr userDrawn="1"/>
        </p:nvCxnSpPr>
        <p:spPr>
          <a:xfrm>
            <a:off x="381000" y="5808133"/>
            <a:ext cx="114300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3" name="Graphic 2">
            <a:extLst>
              <a:ext uri="{FF2B5EF4-FFF2-40B4-BE49-F238E27FC236}">
                <a16:creationId xmlns:a16="http://schemas.microsoft.com/office/drawing/2014/main" id="{374A38FE-365D-1756-E616-9F143254010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039029" y="5083832"/>
            <a:ext cx="2113941" cy="228534"/>
          </a:xfrm>
          <a:prstGeom prst="rect">
            <a:avLst/>
          </a:prstGeom>
        </p:spPr>
      </p:pic>
      <p:sp>
        <p:nvSpPr>
          <p:cNvPr id="9" name="Subtitle 2">
            <a:extLst>
              <a:ext uri="{FF2B5EF4-FFF2-40B4-BE49-F238E27FC236}">
                <a16:creationId xmlns:a16="http://schemas.microsoft.com/office/drawing/2014/main" id="{F3802F53-8519-C6F7-435F-4F5B5E9A8454}"/>
              </a:ext>
            </a:extLst>
          </p:cNvPr>
          <p:cNvSpPr>
            <a:spLocks noGrp="1"/>
          </p:cNvSpPr>
          <p:nvPr>
            <p:ph type="subTitle" idx="1" hasCustomPrompt="1"/>
          </p:nvPr>
        </p:nvSpPr>
        <p:spPr>
          <a:xfrm>
            <a:off x="1973124" y="3324936"/>
            <a:ext cx="8245747" cy="1260566"/>
          </a:xfrm>
        </p:spPr>
        <p:txBody>
          <a:bodyPr>
            <a:normAutofit/>
          </a:bodyPr>
          <a:lstStyle>
            <a:lvl1pPr>
              <a:buNone/>
              <a:defRPr>
                <a:latin typeface="Montserrat Medium" panose="00000600000000000000" pitchFamily="2" charset="0"/>
              </a:defRPr>
            </a:lvl1pPr>
          </a:lstStyle>
          <a:p>
            <a:pPr>
              <a:lnSpc>
                <a:spcPct val="100000"/>
              </a:lnSpc>
            </a:pPr>
            <a:r>
              <a:rPr lang="en-US" sz="2800" b="1" dirty="0">
                <a:solidFill>
                  <a:srgbClr val="F3DA87"/>
                </a:solidFill>
                <a:latin typeface="Montserrat ExtraBold" pitchFamily="2" charset="77"/>
              </a:rPr>
              <a:t>Making student life better at Roehampton by improving your academic experience</a:t>
            </a:r>
          </a:p>
          <a:p>
            <a:pPr algn="l">
              <a:lnSpc>
                <a:spcPct val="100000"/>
              </a:lnSpc>
            </a:pPr>
            <a:endParaRPr lang="en-US" sz="1800" i="1" dirty="0">
              <a:solidFill>
                <a:schemeClr val="bg1"/>
              </a:solidFill>
            </a:endParaRPr>
          </a:p>
        </p:txBody>
      </p:sp>
    </p:spTree>
    <p:extLst>
      <p:ext uri="{BB962C8B-B14F-4D97-AF65-F5344CB8AC3E}">
        <p14:creationId xmlns:p14="http://schemas.microsoft.com/office/powerpoint/2010/main" val="1506424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 Green">
    <p:bg>
      <p:bgPr>
        <a:solidFill>
          <a:srgbClr val="E7E514"/>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550E27-0665-ED1B-722F-6F80A0606BEC}"/>
              </a:ext>
            </a:extLst>
          </p:cNvPr>
          <p:cNvSpPr txBox="1"/>
          <p:nvPr userDrawn="1"/>
        </p:nvSpPr>
        <p:spPr>
          <a:xfrm>
            <a:off x="771525" y="6199859"/>
            <a:ext cx="2876550" cy="246221"/>
          </a:xfrm>
          <a:prstGeom prst="rect">
            <a:avLst/>
          </a:prstGeom>
          <a:noFill/>
        </p:spPr>
        <p:txBody>
          <a:bodyPr wrap="square" rtlCol="0">
            <a:spAutoFit/>
          </a:bodyPr>
          <a:lstStyle/>
          <a:p>
            <a:r>
              <a:rPr lang="en-US" sz="1000" b="0" i="0" dirty="0">
                <a:solidFill>
                  <a:srgbClr val="0A202A"/>
                </a:solidFill>
                <a:latin typeface="Montserrat Medium" pitchFamily="2" charset="77"/>
              </a:rPr>
              <a:t>Roehampton Students’ Union</a:t>
            </a:r>
          </a:p>
        </p:txBody>
      </p:sp>
      <p:cxnSp>
        <p:nvCxnSpPr>
          <p:cNvPr id="3" name="Straight Connector 2">
            <a:extLst>
              <a:ext uri="{FF2B5EF4-FFF2-40B4-BE49-F238E27FC236}">
                <a16:creationId xmlns:a16="http://schemas.microsoft.com/office/drawing/2014/main" id="{99BA7888-AE4D-2E6B-CE21-221503630F8B}"/>
              </a:ext>
            </a:extLst>
          </p:cNvPr>
          <p:cNvCxnSpPr>
            <a:cxnSpLocks/>
          </p:cNvCxnSpPr>
          <p:nvPr userDrawn="1"/>
        </p:nvCxnSpPr>
        <p:spPr>
          <a:xfrm>
            <a:off x="381000" y="5808133"/>
            <a:ext cx="11430000" cy="0"/>
          </a:xfrm>
          <a:prstGeom prst="line">
            <a:avLst/>
          </a:prstGeom>
          <a:ln>
            <a:solidFill>
              <a:srgbClr val="0A202A"/>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E34A3B98-A384-8498-1213-C31D2813190E}"/>
              </a:ext>
            </a:extLst>
          </p:cNvPr>
          <p:cNvPicPr>
            <a:picLocks noChangeAspect="1"/>
          </p:cNvPicPr>
          <p:nvPr userDrawn="1"/>
        </p:nvPicPr>
        <p:blipFill>
          <a:blip r:embed="rId2"/>
          <a:stretch>
            <a:fillRect/>
          </a:stretch>
        </p:blipFill>
        <p:spPr>
          <a:xfrm>
            <a:off x="381000" y="6142969"/>
            <a:ext cx="360001" cy="360001"/>
          </a:xfrm>
          <a:prstGeom prst="rect">
            <a:avLst/>
          </a:prstGeom>
        </p:spPr>
      </p:pic>
      <p:pic>
        <p:nvPicPr>
          <p:cNvPr id="9" name="Picture 8">
            <a:extLst>
              <a:ext uri="{FF2B5EF4-FFF2-40B4-BE49-F238E27FC236}">
                <a16:creationId xmlns:a16="http://schemas.microsoft.com/office/drawing/2014/main" id="{033E5BD3-6A7D-661F-060B-B0EE749EB0CA}"/>
              </a:ext>
            </a:extLst>
          </p:cNvPr>
          <p:cNvPicPr>
            <a:picLocks noChangeAspect="1"/>
          </p:cNvPicPr>
          <p:nvPr userDrawn="1"/>
        </p:nvPicPr>
        <p:blipFill>
          <a:blip r:embed="rId3"/>
          <a:stretch>
            <a:fillRect/>
          </a:stretch>
        </p:blipFill>
        <p:spPr>
          <a:xfrm>
            <a:off x="10278328" y="6188071"/>
            <a:ext cx="1532671" cy="293241"/>
          </a:xfrm>
          <a:prstGeom prst="rect">
            <a:avLst/>
          </a:prstGeom>
        </p:spPr>
      </p:pic>
      <p:sp>
        <p:nvSpPr>
          <p:cNvPr id="10" name="Slide Number Placeholder 3">
            <a:extLst>
              <a:ext uri="{FF2B5EF4-FFF2-40B4-BE49-F238E27FC236}">
                <a16:creationId xmlns:a16="http://schemas.microsoft.com/office/drawing/2014/main" id="{ECAE9923-3FB8-4588-0FA1-38E592D2CAD8}"/>
              </a:ext>
            </a:extLst>
          </p:cNvPr>
          <p:cNvSpPr>
            <a:spLocks noGrp="1"/>
          </p:cNvSpPr>
          <p:nvPr>
            <p:ph type="sldNum" sz="quarter" idx="12"/>
          </p:nvPr>
        </p:nvSpPr>
        <p:spPr>
          <a:xfrm>
            <a:off x="6996500" y="6140406"/>
            <a:ext cx="2743200" cy="365125"/>
          </a:xfrm>
        </p:spPr>
        <p:txBody>
          <a:bodyPr/>
          <a:lstStyle>
            <a:lvl1pPr>
              <a:defRPr>
                <a:solidFill>
                  <a:srgbClr val="0A202A"/>
                </a:solidFill>
              </a:defRPr>
            </a:lvl1pPr>
          </a:lstStyle>
          <a:p>
            <a:fld id="{0E9C85F7-A6A2-2648-A405-CB8EFD65C18B}" type="slidenum">
              <a:rPr lang="en-US" smtClean="0"/>
              <a:pPr/>
              <a:t>‹#›</a:t>
            </a:fld>
            <a:endParaRPr lang="en-US"/>
          </a:p>
        </p:txBody>
      </p:sp>
    </p:spTree>
    <p:extLst>
      <p:ext uri="{BB962C8B-B14F-4D97-AF65-F5344CB8AC3E}">
        <p14:creationId xmlns:p14="http://schemas.microsoft.com/office/powerpoint/2010/main" val="2433472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 Whit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550E27-0665-ED1B-722F-6F80A0606BEC}"/>
              </a:ext>
            </a:extLst>
          </p:cNvPr>
          <p:cNvSpPr txBox="1"/>
          <p:nvPr userDrawn="1"/>
        </p:nvSpPr>
        <p:spPr>
          <a:xfrm>
            <a:off x="771525" y="6199859"/>
            <a:ext cx="2876550" cy="246221"/>
          </a:xfrm>
          <a:prstGeom prst="rect">
            <a:avLst/>
          </a:prstGeom>
          <a:noFill/>
        </p:spPr>
        <p:txBody>
          <a:bodyPr wrap="square" rtlCol="0">
            <a:spAutoFit/>
          </a:bodyPr>
          <a:lstStyle/>
          <a:p>
            <a:r>
              <a:rPr lang="en-US" sz="1000" b="0" i="0" dirty="0">
                <a:solidFill>
                  <a:srgbClr val="0A202A"/>
                </a:solidFill>
                <a:latin typeface="Montserrat Medium" pitchFamily="2" charset="77"/>
              </a:rPr>
              <a:t>Roehampton Students’ Union</a:t>
            </a:r>
          </a:p>
        </p:txBody>
      </p:sp>
      <p:cxnSp>
        <p:nvCxnSpPr>
          <p:cNvPr id="3" name="Straight Connector 2">
            <a:extLst>
              <a:ext uri="{FF2B5EF4-FFF2-40B4-BE49-F238E27FC236}">
                <a16:creationId xmlns:a16="http://schemas.microsoft.com/office/drawing/2014/main" id="{99BA7888-AE4D-2E6B-CE21-221503630F8B}"/>
              </a:ext>
            </a:extLst>
          </p:cNvPr>
          <p:cNvCxnSpPr>
            <a:cxnSpLocks/>
          </p:cNvCxnSpPr>
          <p:nvPr userDrawn="1"/>
        </p:nvCxnSpPr>
        <p:spPr>
          <a:xfrm>
            <a:off x="381000" y="5808133"/>
            <a:ext cx="11430000" cy="0"/>
          </a:xfrm>
          <a:prstGeom prst="line">
            <a:avLst/>
          </a:prstGeom>
          <a:ln>
            <a:solidFill>
              <a:srgbClr val="0A202A"/>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E34A3B98-A384-8498-1213-C31D2813190E}"/>
              </a:ext>
            </a:extLst>
          </p:cNvPr>
          <p:cNvPicPr>
            <a:picLocks noChangeAspect="1"/>
          </p:cNvPicPr>
          <p:nvPr userDrawn="1"/>
        </p:nvPicPr>
        <p:blipFill>
          <a:blip r:embed="rId2"/>
          <a:stretch>
            <a:fillRect/>
          </a:stretch>
        </p:blipFill>
        <p:spPr>
          <a:xfrm>
            <a:off x="381000" y="6142969"/>
            <a:ext cx="360001" cy="360001"/>
          </a:xfrm>
          <a:prstGeom prst="rect">
            <a:avLst/>
          </a:prstGeom>
        </p:spPr>
      </p:pic>
      <p:pic>
        <p:nvPicPr>
          <p:cNvPr id="9" name="Picture 8">
            <a:extLst>
              <a:ext uri="{FF2B5EF4-FFF2-40B4-BE49-F238E27FC236}">
                <a16:creationId xmlns:a16="http://schemas.microsoft.com/office/drawing/2014/main" id="{033E5BD3-6A7D-661F-060B-B0EE749EB0CA}"/>
              </a:ext>
            </a:extLst>
          </p:cNvPr>
          <p:cNvPicPr>
            <a:picLocks noChangeAspect="1"/>
          </p:cNvPicPr>
          <p:nvPr userDrawn="1"/>
        </p:nvPicPr>
        <p:blipFill>
          <a:blip r:embed="rId3"/>
          <a:stretch>
            <a:fillRect/>
          </a:stretch>
        </p:blipFill>
        <p:spPr>
          <a:xfrm>
            <a:off x="10278328" y="6188071"/>
            <a:ext cx="1532671" cy="293241"/>
          </a:xfrm>
          <a:prstGeom prst="rect">
            <a:avLst/>
          </a:prstGeom>
        </p:spPr>
      </p:pic>
      <p:sp>
        <p:nvSpPr>
          <p:cNvPr id="10" name="Slide Number Placeholder 3">
            <a:extLst>
              <a:ext uri="{FF2B5EF4-FFF2-40B4-BE49-F238E27FC236}">
                <a16:creationId xmlns:a16="http://schemas.microsoft.com/office/drawing/2014/main" id="{ECAE9923-3FB8-4588-0FA1-38E592D2CAD8}"/>
              </a:ext>
            </a:extLst>
          </p:cNvPr>
          <p:cNvSpPr>
            <a:spLocks noGrp="1"/>
          </p:cNvSpPr>
          <p:nvPr>
            <p:ph type="sldNum" sz="quarter" idx="12"/>
          </p:nvPr>
        </p:nvSpPr>
        <p:spPr>
          <a:xfrm>
            <a:off x="6996500" y="6140406"/>
            <a:ext cx="2743200" cy="365125"/>
          </a:xfrm>
        </p:spPr>
        <p:txBody>
          <a:bodyPr/>
          <a:lstStyle>
            <a:lvl1pPr>
              <a:defRPr>
                <a:solidFill>
                  <a:srgbClr val="0A202A"/>
                </a:solidFill>
              </a:defRPr>
            </a:lvl1pPr>
          </a:lstStyle>
          <a:p>
            <a:fld id="{0E9C85F7-A6A2-2648-A405-CB8EFD65C18B}" type="slidenum">
              <a:rPr lang="en-US" smtClean="0"/>
              <a:pPr/>
              <a:t>‹#›</a:t>
            </a:fld>
            <a:endParaRPr lang="en-US"/>
          </a:p>
        </p:txBody>
      </p:sp>
    </p:spTree>
    <p:extLst>
      <p:ext uri="{BB962C8B-B14F-4D97-AF65-F5344CB8AC3E}">
        <p14:creationId xmlns:p14="http://schemas.microsoft.com/office/powerpoint/2010/main" val="1849085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3AF3AC-798E-B7E9-08B8-C2BC2D6D62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79C1F1D-1B72-9300-8680-11ADE69BFD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67F9DF-B68B-1FBF-8676-42267CCC09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89E1147-FD80-4A41-9812-2CBFED5B2AD4}" type="datetimeFigureOut">
              <a:rPr lang="en-US" smtClean="0"/>
              <a:t>9/17/2026</a:t>
            </a:fld>
            <a:endParaRPr lang="en-US"/>
          </a:p>
        </p:txBody>
      </p:sp>
      <p:sp>
        <p:nvSpPr>
          <p:cNvPr id="5" name="Footer Placeholder 4">
            <a:extLst>
              <a:ext uri="{FF2B5EF4-FFF2-40B4-BE49-F238E27FC236}">
                <a16:creationId xmlns:a16="http://schemas.microsoft.com/office/drawing/2014/main" id="{EFFA316B-4D4B-27A5-11E6-0ACE964F80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610A2C9-F31E-987D-F080-ED5E31262A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E9C85F7-A6A2-2648-A405-CB8EFD65C18B}" type="slidenum">
              <a:rPr lang="en-US" smtClean="0"/>
              <a:t>‹#›</a:t>
            </a:fld>
            <a:endParaRPr lang="en-US"/>
          </a:p>
        </p:txBody>
      </p:sp>
    </p:spTree>
    <p:extLst>
      <p:ext uri="{BB962C8B-B14F-4D97-AF65-F5344CB8AC3E}">
        <p14:creationId xmlns:p14="http://schemas.microsoft.com/office/powerpoint/2010/main" val="50839112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54" r:id="rId5"/>
    <p:sldLayoutId id="2147483655" r:id="rId6"/>
    <p:sldLayoutId id="2147483662" r:id="rId7"/>
    <p:sldLayoutId id="2147483663"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Layout" Target="../slideLayouts/slideLayout3.xml"/><Relationship Id="rId5" Type="http://schemas.openxmlformats.org/officeDocument/2006/relationships/image" Target="../media/image11.sv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cognitoforms.com/roehamptonstudentsunion/feedback"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hyperlink" Target="https://www.cognitoforms.com/roehamptonstudentsunion/programmereprecruitment"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72896-E743-71E6-5E42-1439DE82E308}"/>
              </a:ext>
            </a:extLst>
          </p:cNvPr>
          <p:cNvSpPr>
            <a:spLocks noGrp="1"/>
          </p:cNvSpPr>
          <p:nvPr>
            <p:ph type="ctrTitle"/>
          </p:nvPr>
        </p:nvSpPr>
        <p:spPr>
          <a:xfrm>
            <a:off x="434645" y="3398226"/>
            <a:ext cx="9144000" cy="2387600"/>
          </a:xfrm>
        </p:spPr>
        <p:txBody>
          <a:bodyPr>
            <a:noAutofit/>
          </a:bodyPr>
          <a:lstStyle/>
          <a:p>
            <a:pPr>
              <a:lnSpc>
                <a:spcPct val="100000"/>
              </a:lnSpc>
            </a:pPr>
            <a:r>
              <a:rPr lang="en-US" sz="4800" dirty="0" err="1">
                <a:solidFill>
                  <a:schemeClr val="tx1"/>
                </a:solidFill>
              </a:rPr>
              <a:t>Programme</a:t>
            </a:r>
            <a:r>
              <a:rPr lang="en-US" sz="4800" dirty="0">
                <a:solidFill>
                  <a:schemeClr val="tx1"/>
                </a:solidFill>
              </a:rPr>
              <a:t> Representative</a:t>
            </a:r>
            <a:br>
              <a:rPr lang="en-US" sz="4800" dirty="0">
                <a:solidFill>
                  <a:schemeClr val="tx1"/>
                </a:solidFill>
              </a:rPr>
            </a:br>
            <a:r>
              <a:rPr lang="en-US" sz="4800" dirty="0">
                <a:solidFill>
                  <a:schemeClr val="tx1"/>
                </a:solidFill>
              </a:rPr>
              <a:t>Recruitment </a:t>
            </a:r>
            <a:br>
              <a:rPr lang="en-US" sz="4800" dirty="0">
                <a:solidFill>
                  <a:schemeClr val="tx1"/>
                </a:solidFill>
              </a:rPr>
            </a:br>
            <a:br>
              <a:rPr lang="en-US" sz="4000" i="1" dirty="0">
                <a:solidFill>
                  <a:schemeClr val="tx1"/>
                </a:solidFill>
              </a:rPr>
            </a:br>
            <a:endParaRPr lang="en-US" sz="4800" dirty="0">
              <a:solidFill>
                <a:schemeClr val="tx1"/>
              </a:solidFill>
            </a:endParaRPr>
          </a:p>
        </p:txBody>
      </p:sp>
      <p:pic>
        <p:nvPicPr>
          <p:cNvPr id="5" name="Graphic 4">
            <a:extLst>
              <a:ext uri="{FF2B5EF4-FFF2-40B4-BE49-F238E27FC236}">
                <a16:creationId xmlns:a16="http://schemas.microsoft.com/office/drawing/2014/main" id="{19D7C1E1-3D2B-2F6B-08A2-012D9261452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46771" y="5529061"/>
            <a:ext cx="3474723" cy="375645"/>
          </a:xfrm>
          <a:prstGeom prst="rect">
            <a:avLst/>
          </a:prstGeom>
        </p:spPr>
      </p:pic>
    </p:spTree>
    <p:extLst>
      <p:ext uri="{BB962C8B-B14F-4D97-AF65-F5344CB8AC3E}">
        <p14:creationId xmlns:p14="http://schemas.microsoft.com/office/powerpoint/2010/main" val="1359263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47B72-385B-D137-B24C-026DA60382BA}"/>
              </a:ext>
            </a:extLst>
          </p:cNvPr>
          <p:cNvSpPr>
            <a:spLocks noGrp="1"/>
          </p:cNvSpPr>
          <p:nvPr>
            <p:ph type="title"/>
          </p:nvPr>
        </p:nvSpPr>
        <p:spPr>
          <a:xfrm>
            <a:off x="838199" y="281421"/>
            <a:ext cx="10515600" cy="1325563"/>
          </a:xfrm>
        </p:spPr>
        <p:txBody>
          <a:bodyPr/>
          <a:lstStyle/>
          <a:p>
            <a:r>
              <a:rPr lang="en-GB" dirty="0"/>
              <a:t>Introduction</a:t>
            </a:r>
            <a:endParaRPr lang="en-US" dirty="0"/>
          </a:p>
        </p:txBody>
      </p:sp>
      <p:sp>
        <p:nvSpPr>
          <p:cNvPr id="5" name="Rectangle: Rounded Corners 4">
            <a:extLst>
              <a:ext uri="{FF2B5EF4-FFF2-40B4-BE49-F238E27FC236}">
                <a16:creationId xmlns:a16="http://schemas.microsoft.com/office/drawing/2014/main" id="{39E83731-1954-7D1F-35AE-987C5FC60756}"/>
              </a:ext>
            </a:extLst>
          </p:cNvPr>
          <p:cNvSpPr/>
          <p:nvPr/>
        </p:nvSpPr>
        <p:spPr>
          <a:xfrm>
            <a:off x="838200" y="3551570"/>
            <a:ext cx="10515600" cy="817134"/>
          </a:xfrm>
          <a:prstGeom prst="roundRect">
            <a:avLst>
              <a:gd name="adj" fmla="val 10000"/>
            </a:avLst>
          </a:prstGeom>
          <a:solidFill>
            <a:srgbClr val="E7E514"/>
          </a:solidFill>
        </p:spPr>
        <p:style>
          <a:lnRef idx="0">
            <a:schemeClr val="accent2">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GB">
              <a:latin typeface="Montserrat Medium" panose="00000600000000000000" pitchFamily="2" charset="0"/>
            </a:endParaRPr>
          </a:p>
        </p:txBody>
      </p:sp>
      <p:sp>
        <p:nvSpPr>
          <p:cNvPr id="6" name="Rectangle: Rounded Corners 5">
            <a:extLst>
              <a:ext uri="{FF2B5EF4-FFF2-40B4-BE49-F238E27FC236}">
                <a16:creationId xmlns:a16="http://schemas.microsoft.com/office/drawing/2014/main" id="{0E918EFF-7A6B-82FA-0594-442FCCCF6114}"/>
              </a:ext>
            </a:extLst>
          </p:cNvPr>
          <p:cNvSpPr/>
          <p:nvPr/>
        </p:nvSpPr>
        <p:spPr>
          <a:xfrm>
            <a:off x="838201" y="1486694"/>
            <a:ext cx="10515600" cy="817134"/>
          </a:xfrm>
          <a:prstGeom prst="roundRect">
            <a:avLst>
              <a:gd name="adj" fmla="val 10000"/>
            </a:avLst>
          </a:prstGeom>
          <a:solidFill>
            <a:srgbClr val="E7E514"/>
          </a:solidFill>
        </p:spPr>
        <p:style>
          <a:lnRef idx="0">
            <a:schemeClr val="accent2">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GB">
              <a:latin typeface="Montserrat Medium" panose="00000600000000000000" pitchFamily="2" charset="0"/>
            </a:endParaRPr>
          </a:p>
        </p:txBody>
      </p:sp>
      <p:sp>
        <p:nvSpPr>
          <p:cNvPr id="7" name="Rectangle 6" descr="Questions">
            <a:extLst>
              <a:ext uri="{FF2B5EF4-FFF2-40B4-BE49-F238E27FC236}">
                <a16:creationId xmlns:a16="http://schemas.microsoft.com/office/drawing/2014/main" id="{C98FF110-E7A4-8393-5AA3-6DDBB25B7C7C}"/>
              </a:ext>
            </a:extLst>
          </p:cNvPr>
          <p:cNvSpPr/>
          <p:nvPr/>
        </p:nvSpPr>
        <p:spPr>
          <a:xfrm>
            <a:off x="1085384" y="1672161"/>
            <a:ext cx="449423" cy="449423"/>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GB">
              <a:latin typeface="Montserrat Medium" panose="00000600000000000000" pitchFamily="2" charset="0"/>
            </a:endParaRPr>
          </a:p>
        </p:txBody>
      </p:sp>
      <p:sp>
        <p:nvSpPr>
          <p:cNvPr id="8" name="Freeform: Shape 7">
            <a:extLst>
              <a:ext uri="{FF2B5EF4-FFF2-40B4-BE49-F238E27FC236}">
                <a16:creationId xmlns:a16="http://schemas.microsoft.com/office/drawing/2014/main" id="{B76E1D28-D514-C0DE-EFB2-3C49766AB0EF}"/>
              </a:ext>
            </a:extLst>
          </p:cNvPr>
          <p:cNvSpPr/>
          <p:nvPr/>
        </p:nvSpPr>
        <p:spPr>
          <a:xfrm>
            <a:off x="1781991" y="1488306"/>
            <a:ext cx="9571809" cy="817134"/>
          </a:xfrm>
          <a:custGeom>
            <a:avLst/>
            <a:gdLst>
              <a:gd name="connsiteX0" fmla="*/ 0 w 9571809"/>
              <a:gd name="connsiteY0" fmla="*/ 0 h 817134"/>
              <a:gd name="connsiteX1" fmla="*/ 9571809 w 9571809"/>
              <a:gd name="connsiteY1" fmla="*/ 0 h 817134"/>
              <a:gd name="connsiteX2" fmla="*/ 9571809 w 9571809"/>
              <a:gd name="connsiteY2" fmla="*/ 817134 h 817134"/>
              <a:gd name="connsiteX3" fmla="*/ 0 w 9571809"/>
              <a:gd name="connsiteY3" fmla="*/ 817134 h 817134"/>
              <a:gd name="connsiteX4" fmla="*/ 0 w 9571809"/>
              <a:gd name="connsiteY4" fmla="*/ 0 h 81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1809" h="817134">
                <a:moveTo>
                  <a:pt x="0" y="0"/>
                </a:moveTo>
                <a:lnTo>
                  <a:pt x="9571809" y="0"/>
                </a:lnTo>
                <a:lnTo>
                  <a:pt x="9571809" y="817134"/>
                </a:lnTo>
                <a:lnTo>
                  <a:pt x="0" y="8171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6480" tIns="86480" rIns="86480" bIns="86480" numCol="1" spcCol="1270" anchor="ctr" anchorCtr="0">
            <a:noAutofit/>
          </a:bodyPr>
          <a:lstStyle/>
          <a:p>
            <a:pPr marL="0" lvl="0" indent="0" algn="l" defTabSz="977900">
              <a:lnSpc>
                <a:spcPct val="100000"/>
              </a:lnSpc>
              <a:spcBef>
                <a:spcPct val="0"/>
              </a:spcBef>
              <a:spcAft>
                <a:spcPct val="35000"/>
              </a:spcAft>
              <a:buNone/>
            </a:pPr>
            <a:r>
              <a:rPr lang="en-GB" sz="2200" kern="1200" dirty="0">
                <a:solidFill>
                  <a:srgbClr val="2D4E4F"/>
                </a:solidFill>
                <a:latin typeface="Montserrat Medium" panose="00000600000000000000" pitchFamily="2" charset="0"/>
                <a:cs typeface="Arial" panose="020B0604020202020204" pitchFamily="34" charset="0"/>
              </a:rPr>
              <a:t>Introduce you to Academic Representation</a:t>
            </a:r>
            <a:endParaRPr lang="en-US" sz="2200" kern="1200" dirty="0">
              <a:solidFill>
                <a:srgbClr val="2D4E4F"/>
              </a:solidFill>
              <a:latin typeface="Montserrat Medium" panose="00000600000000000000" pitchFamily="2" charset="0"/>
              <a:cs typeface="Arial" panose="020B0604020202020204" pitchFamily="34" charset="0"/>
            </a:endParaRPr>
          </a:p>
        </p:txBody>
      </p:sp>
      <p:sp>
        <p:nvSpPr>
          <p:cNvPr id="9" name="Rectangle: Rounded Corners 8">
            <a:extLst>
              <a:ext uri="{FF2B5EF4-FFF2-40B4-BE49-F238E27FC236}">
                <a16:creationId xmlns:a16="http://schemas.microsoft.com/office/drawing/2014/main" id="{A13279DF-B0D0-DF46-B384-74FCE6FA68F7}"/>
              </a:ext>
            </a:extLst>
          </p:cNvPr>
          <p:cNvSpPr/>
          <p:nvPr/>
        </p:nvSpPr>
        <p:spPr>
          <a:xfrm>
            <a:off x="838201" y="2509724"/>
            <a:ext cx="10515600" cy="817134"/>
          </a:xfrm>
          <a:prstGeom prst="roundRect">
            <a:avLst>
              <a:gd name="adj" fmla="val 10000"/>
            </a:avLst>
          </a:prstGeom>
          <a:solidFill>
            <a:srgbClr val="E7E514"/>
          </a:solidFill>
        </p:spPr>
        <p:style>
          <a:lnRef idx="0">
            <a:schemeClr val="accent2">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GB">
              <a:latin typeface="Montserrat Medium" panose="00000600000000000000" pitchFamily="2" charset="0"/>
            </a:endParaRPr>
          </a:p>
        </p:txBody>
      </p:sp>
      <p:sp>
        <p:nvSpPr>
          <p:cNvPr id="10" name="Rectangle 9" descr="Subtitles">
            <a:extLst>
              <a:ext uri="{FF2B5EF4-FFF2-40B4-BE49-F238E27FC236}">
                <a16:creationId xmlns:a16="http://schemas.microsoft.com/office/drawing/2014/main" id="{413D8A86-4420-61C3-89C3-6AB633D6B2D2}"/>
              </a:ext>
            </a:extLst>
          </p:cNvPr>
          <p:cNvSpPr/>
          <p:nvPr/>
        </p:nvSpPr>
        <p:spPr>
          <a:xfrm>
            <a:off x="1085384" y="2693579"/>
            <a:ext cx="449423" cy="449423"/>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GB">
              <a:latin typeface="Montserrat Medium" panose="00000600000000000000" pitchFamily="2" charset="0"/>
            </a:endParaRPr>
          </a:p>
        </p:txBody>
      </p:sp>
      <p:sp>
        <p:nvSpPr>
          <p:cNvPr id="11" name="Freeform: Shape 10">
            <a:extLst>
              <a:ext uri="{FF2B5EF4-FFF2-40B4-BE49-F238E27FC236}">
                <a16:creationId xmlns:a16="http://schemas.microsoft.com/office/drawing/2014/main" id="{54426428-2899-976D-068D-248B525A64C3}"/>
              </a:ext>
            </a:extLst>
          </p:cNvPr>
          <p:cNvSpPr/>
          <p:nvPr/>
        </p:nvSpPr>
        <p:spPr>
          <a:xfrm>
            <a:off x="1781991" y="2509724"/>
            <a:ext cx="9571809" cy="817134"/>
          </a:xfrm>
          <a:custGeom>
            <a:avLst/>
            <a:gdLst>
              <a:gd name="connsiteX0" fmla="*/ 0 w 9571809"/>
              <a:gd name="connsiteY0" fmla="*/ 0 h 817134"/>
              <a:gd name="connsiteX1" fmla="*/ 9571809 w 9571809"/>
              <a:gd name="connsiteY1" fmla="*/ 0 h 817134"/>
              <a:gd name="connsiteX2" fmla="*/ 9571809 w 9571809"/>
              <a:gd name="connsiteY2" fmla="*/ 817134 h 817134"/>
              <a:gd name="connsiteX3" fmla="*/ 0 w 9571809"/>
              <a:gd name="connsiteY3" fmla="*/ 817134 h 817134"/>
              <a:gd name="connsiteX4" fmla="*/ 0 w 9571809"/>
              <a:gd name="connsiteY4" fmla="*/ 0 h 81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1809" h="817134">
                <a:moveTo>
                  <a:pt x="0" y="0"/>
                </a:moveTo>
                <a:lnTo>
                  <a:pt x="9571809" y="0"/>
                </a:lnTo>
                <a:lnTo>
                  <a:pt x="9571809" y="817134"/>
                </a:lnTo>
                <a:lnTo>
                  <a:pt x="0" y="8171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6480" tIns="86480" rIns="86480" bIns="86480" numCol="1" spcCol="1270" anchor="ctr" anchorCtr="0">
            <a:noAutofit/>
          </a:bodyPr>
          <a:lstStyle/>
          <a:p>
            <a:pPr marL="0" lvl="0" indent="0" algn="l" defTabSz="977900">
              <a:lnSpc>
                <a:spcPct val="100000"/>
              </a:lnSpc>
              <a:spcBef>
                <a:spcPct val="0"/>
              </a:spcBef>
              <a:spcAft>
                <a:spcPct val="35000"/>
              </a:spcAft>
              <a:buNone/>
            </a:pPr>
            <a:r>
              <a:rPr lang="en-GB" sz="2200" kern="1200">
                <a:solidFill>
                  <a:srgbClr val="2D4E4F"/>
                </a:solidFill>
                <a:latin typeface="Montserrat Medium" panose="00000600000000000000" pitchFamily="2" charset="0"/>
                <a:cs typeface="Arial" panose="020B0604020202020204" pitchFamily="34" charset="0"/>
              </a:rPr>
              <a:t>Explain feedback and how to submit it</a:t>
            </a:r>
            <a:endParaRPr lang="en-US" sz="2200" kern="1200">
              <a:solidFill>
                <a:srgbClr val="2D4E4F"/>
              </a:solidFill>
              <a:latin typeface="Montserrat Medium" panose="00000600000000000000" pitchFamily="2"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84EA7676-455C-36DF-D51A-3CF568AB1B57}"/>
              </a:ext>
            </a:extLst>
          </p:cNvPr>
          <p:cNvSpPr/>
          <p:nvPr/>
        </p:nvSpPr>
        <p:spPr>
          <a:xfrm>
            <a:off x="838200" y="4532131"/>
            <a:ext cx="10515600" cy="817134"/>
          </a:xfrm>
          <a:prstGeom prst="roundRect">
            <a:avLst>
              <a:gd name="adj" fmla="val 10000"/>
            </a:avLst>
          </a:prstGeom>
          <a:solidFill>
            <a:srgbClr val="E7E514"/>
          </a:solidFill>
        </p:spPr>
        <p:style>
          <a:lnRef idx="0">
            <a:schemeClr val="accent2">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GB">
              <a:latin typeface="Montserrat Medium" panose="00000600000000000000" pitchFamily="2" charset="0"/>
            </a:endParaRPr>
          </a:p>
        </p:txBody>
      </p:sp>
      <p:sp>
        <p:nvSpPr>
          <p:cNvPr id="13" name="Rectangle 12" descr="Share With Person">
            <a:extLst>
              <a:ext uri="{FF2B5EF4-FFF2-40B4-BE49-F238E27FC236}">
                <a16:creationId xmlns:a16="http://schemas.microsoft.com/office/drawing/2014/main" id="{1ACFE7E4-7D4D-BF33-8B8A-7A5B6AE99B92}"/>
              </a:ext>
            </a:extLst>
          </p:cNvPr>
          <p:cNvSpPr/>
          <p:nvPr/>
        </p:nvSpPr>
        <p:spPr>
          <a:xfrm>
            <a:off x="1085384" y="3714997"/>
            <a:ext cx="449423" cy="449423"/>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GB">
              <a:latin typeface="Montserrat Medium" panose="00000600000000000000" pitchFamily="2" charset="0"/>
            </a:endParaRPr>
          </a:p>
        </p:txBody>
      </p:sp>
      <p:sp>
        <p:nvSpPr>
          <p:cNvPr id="14" name="Freeform: Shape 13">
            <a:extLst>
              <a:ext uri="{FF2B5EF4-FFF2-40B4-BE49-F238E27FC236}">
                <a16:creationId xmlns:a16="http://schemas.microsoft.com/office/drawing/2014/main" id="{B52934DF-A5F4-009F-A0B3-33E5BE8DBA22}"/>
              </a:ext>
            </a:extLst>
          </p:cNvPr>
          <p:cNvSpPr/>
          <p:nvPr/>
        </p:nvSpPr>
        <p:spPr>
          <a:xfrm>
            <a:off x="1781991" y="4554172"/>
            <a:ext cx="9571809" cy="817134"/>
          </a:xfrm>
          <a:custGeom>
            <a:avLst/>
            <a:gdLst>
              <a:gd name="connsiteX0" fmla="*/ 0 w 9571809"/>
              <a:gd name="connsiteY0" fmla="*/ 0 h 817134"/>
              <a:gd name="connsiteX1" fmla="*/ 9571809 w 9571809"/>
              <a:gd name="connsiteY1" fmla="*/ 0 h 817134"/>
              <a:gd name="connsiteX2" fmla="*/ 9571809 w 9571809"/>
              <a:gd name="connsiteY2" fmla="*/ 817134 h 817134"/>
              <a:gd name="connsiteX3" fmla="*/ 0 w 9571809"/>
              <a:gd name="connsiteY3" fmla="*/ 817134 h 817134"/>
              <a:gd name="connsiteX4" fmla="*/ 0 w 9571809"/>
              <a:gd name="connsiteY4" fmla="*/ 0 h 81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1809" h="817134">
                <a:moveTo>
                  <a:pt x="0" y="0"/>
                </a:moveTo>
                <a:lnTo>
                  <a:pt x="9571809" y="0"/>
                </a:lnTo>
                <a:lnTo>
                  <a:pt x="9571809" y="817134"/>
                </a:lnTo>
                <a:lnTo>
                  <a:pt x="0" y="8171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6480" tIns="86480" rIns="86480" bIns="86480" numCol="1" spcCol="1270" anchor="ctr" anchorCtr="0">
            <a:noAutofit/>
          </a:bodyPr>
          <a:lstStyle/>
          <a:p>
            <a:pPr marL="0" lvl="0" indent="0" algn="l" defTabSz="977900">
              <a:lnSpc>
                <a:spcPct val="100000"/>
              </a:lnSpc>
              <a:spcBef>
                <a:spcPct val="0"/>
              </a:spcBef>
              <a:spcAft>
                <a:spcPct val="35000"/>
              </a:spcAft>
              <a:buNone/>
            </a:pPr>
            <a:r>
              <a:rPr lang="en-GB" sz="2200" kern="1200">
                <a:solidFill>
                  <a:srgbClr val="2D4E4F"/>
                </a:solidFill>
                <a:latin typeface="Montserrat Medium" panose="00000600000000000000" pitchFamily="2" charset="0"/>
                <a:cs typeface="Arial" panose="020B0604020202020204" pitchFamily="34" charset="0"/>
              </a:rPr>
              <a:t>Recruit your Programme Representatives</a:t>
            </a:r>
            <a:endParaRPr lang="en-US" sz="2200" kern="1200">
              <a:solidFill>
                <a:srgbClr val="2D4E4F"/>
              </a:solidFill>
              <a:latin typeface="Montserrat Medium" panose="00000600000000000000" pitchFamily="2" charset="0"/>
              <a:cs typeface="Arial" panose="020B0604020202020204" pitchFamily="34" charset="0"/>
            </a:endParaRPr>
          </a:p>
        </p:txBody>
      </p:sp>
      <p:sp>
        <p:nvSpPr>
          <p:cNvPr id="15" name="Rectangle 14" descr="Male profile with solid fill">
            <a:extLst>
              <a:ext uri="{FF2B5EF4-FFF2-40B4-BE49-F238E27FC236}">
                <a16:creationId xmlns:a16="http://schemas.microsoft.com/office/drawing/2014/main" id="{32AC50D5-ED51-F806-ABCD-1B27C4CE9AFE}"/>
              </a:ext>
            </a:extLst>
          </p:cNvPr>
          <p:cNvSpPr/>
          <p:nvPr/>
        </p:nvSpPr>
        <p:spPr>
          <a:xfrm>
            <a:off x="1085384" y="4736415"/>
            <a:ext cx="449423" cy="449423"/>
          </a:xfrm>
          <a:prstGeom prst="rect">
            <a:avLst/>
          </a:prstGeom>
          <a:blipFill>
            <a:blip>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GB">
              <a:latin typeface="Montserrat Medium" panose="00000600000000000000" pitchFamily="2" charset="0"/>
            </a:endParaRPr>
          </a:p>
        </p:txBody>
      </p:sp>
      <p:sp>
        <p:nvSpPr>
          <p:cNvPr id="16" name="Freeform: Shape 15">
            <a:extLst>
              <a:ext uri="{FF2B5EF4-FFF2-40B4-BE49-F238E27FC236}">
                <a16:creationId xmlns:a16="http://schemas.microsoft.com/office/drawing/2014/main" id="{973ED236-B259-DF37-9064-2F206316D088}"/>
              </a:ext>
            </a:extLst>
          </p:cNvPr>
          <p:cNvSpPr/>
          <p:nvPr/>
        </p:nvSpPr>
        <p:spPr>
          <a:xfrm>
            <a:off x="1781991" y="3537573"/>
            <a:ext cx="9571809" cy="817134"/>
          </a:xfrm>
          <a:custGeom>
            <a:avLst/>
            <a:gdLst>
              <a:gd name="connsiteX0" fmla="*/ 0 w 9571809"/>
              <a:gd name="connsiteY0" fmla="*/ 0 h 817134"/>
              <a:gd name="connsiteX1" fmla="*/ 9571809 w 9571809"/>
              <a:gd name="connsiteY1" fmla="*/ 0 h 817134"/>
              <a:gd name="connsiteX2" fmla="*/ 9571809 w 9571809"/>
              <a:gd name="connsiteY2" fmla="*/ 817134 h 817134"/>
              <a:gd name="connsiteX3" fmla="*/ 0 w 9571809"/>
              <a:gd name="connsiteY3" fmla="*/ 817134 h 817134"/>
              <a:gd name="connsiteX4" fmla="*/ 0 w 9571809"/>
              <a:gd name="connsiteY4" fmla="*/ 0 h 81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1809" h="817134">
                <a:moveTo>
                  <a:pt x="0" y="0"/>
                </a:moveTo>
                <a:lnTo>
                  <a:pt x="9571809" y="0"/>
                </a:lnTo>
                <a:lnTo>
                  <a:pt x="9571809" y="817134"/>
                </a:lnTo>
                <a:lnTo>
                  <a:pt x="0" y="8171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6480" tIns="86480" rIns="86480" bIns="86480" numCol="1" spcCol="1270" anchor="ctr" anchorCtr="0">
            <a:noAutofit/>
          </a:bodyPr>
          <a:lstStyle/>
          <a:p>
            <a:pPr marL="0" lvl="0" indent="0" algn="l" defTabSz="977900">
              <a:lnSpc>
                <a:spcPct val="100000"/>
              </a:lnSpc>
              <a:spcBef>
                <a:spcPct val="0"/>
              </a:spcBef>
              <a:spcAft>
                <a:spcPct val="35000"/>
              </a:spcAft>
              <a:buNone/>
            </a:pPr>
            <a:r>
              <a:rPr lang="en-GB" sz="2200" kern="1200">
                <a:solidFill>
                  <a:srgbClr val="2D4E4F"/>
                </a:solidFill>
                <a:latin typeface="Montserrat Medium" panose="00000600000000000000" pitchFamily="2" charset="0"/>
                <a:cs typeface="Arial" panose="020B0604020202020204" pitchFamily="34" charset="0"/>
              </a:rPr>
              <a:t>Recruit a School Representative, if needed</a:t>
            </a:r>
            <a:endParaRPr lang="en-US" sz="2200" kern="1200">
              <a:solidFill>
                <a:srgbClr val="2D4E4F"/>
              </a:solidFill>
              <a:latin typeface="Montserrat Medium" panose="00000600000000000000" pitchFamily="2" charset="0"/>
              <a:cs typeface="Arial" panose="020B0604020202020204" pitchFamily="34" charset="0"/>
            </a:endParaRPr>
          </a:p>
        </p:txBody>
      </p:sp>
    </p:spTree>
    <p:extLst>
      <p:ext uri="{BB962C8B-B14F-4D97-AF65-F5344CB8AC3E}">
        <p14:creationId xmlns:p14="http://schemas.microsoft.com/office/powerpoint/2010/main" val="784204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BD154-D854-4D43-5239-A26CDED6D502}"/>
              </a:ext>
            </a:extLst>
          </p:cNvPr>
          <p:cNvSpPr>
            <a:spLocks noGrp="1"/>
          </p:cNvSpPr>
          <p:nvPr>
            <p:ph type="title"/>
          </p:nvPr>
        </p:nvSpPr>
        <p:spPr>
          <a:xfrm>
            <a:off x="838200" y="365125"/>
            <a:ext cx="10515600" cy="1325563"/>
          </a:xfrm>
        </p:spPr>
        <p:txBody>
          <a:bodyPr/>
          <a:lstStyle/>
          <a:p>
            <a:r>
              <a:rPr lang="en-US" dirty="0"/>
              <a:t>Feedback</a:t>
            </a:r>
          </a:p>
        </p:txBody>
      </p:sp>
      <p:sp>
        <p:nvSpPr>
          <p:cNvPr id="3" name="Content Placeholder 2">
            <a:extLst>
              <a:ext uri="{FF2B5EF4-FFF2-40B4-BE49-F238E27FC236}">
                <a16:creationId xmlns:a16="http://schemas.microsoft.com/office/drawing/2014/main" id="{3C61AACA-DF86-2F09-579D-12210C81BB83}"/>
              </a:ext>
            </a:extLst>
          </p:cNvPr>
          <p:cNvSpPr>
            <a:spLocks noGrp="1"/>
          </p:cNvSpPr>
          <p:nvPr>
            <p:ph idx="4294967295"/>
          </p:nvPr>
        </p:nvSpPr>
        <p:spPr>
          <a:xfrm>
            <a:off x="838200" y="1617746"/>
            <a:ext cx="10515600" cy="3622508"/>
          </a:xfrm>
        </p:spPr>
        <p:txBody>
          <a:bodyPr>
            <a:normAutofit fontScale="70000" lnSpcReduction="20000"/>
          </a:bodyPr>
          <a:lstStyle/>
          <a:p>
            <a:pPr marL="0" indent="0">
              <a:lnSpc>
                <a:spcPct val="120000"/>
              </a:lnSpc>
              <a:buNone/>
            </a:pPr>
            <a:r>
              <a:rPr lang="en-US" dirty="0">
                <a:latin typeface="Montserrat Medium" panose="00000600000000000000" pitchFamily="2" charset="0"/>
                <a:cs typeface="Arial"/>
              </a:rPr>
              <a:t>The Students’ Union is here to represent your academic interests. We work in partnership with the University to make change happen and to do that, we need to hear YOUR voice. This includes both positive and constructive feedback.</a:t>
            </a:r>
          </a:p>
          <a:p>
            <a:pPr>
              <a:lnSpc>
                <a:spcPct val="120000"/>
              </a:lnSpc>
            </a:pPr>
            <a:endParaRPr lang="en-US" dirty="0">
              <a:latin typeface="Montserrat Medium" panose="00000600000000000000" pitchFamily="2" charset="0"/>
            </a:endParaRPr>
          </a:p>
          <a:p>
            <a:pPr marL="0" indent="0">
              <a:lnSpc>
                <a:spcPct val="120000"/>
              </a:lnSpc>
              <a:buNone/>
            </a:pPr>
            <a:r>
              <a:rPr lang="en-US" b="1" dirty="0">
                <a:latin typeface="Montserrat Medium" panose="00000600000000000000" pitchFamily="2" charset="0"/>
                <a:cs typeface="Arial"/>
              </a:rPr>
              <a:t>Positive feedback </a:t>
            </a:r>
            <a:r>
              <a:rPr lang="en-US" dirty="0">
                <a:latin typeface="Montserrat Medium" panose="00000600000000000000" pitchFamily="2" charset="0"/>
                <a:cs typeface="Arial"/>
              </a:rPr>
              <a:t>allows us to roll out best practices across the University and share praise with colleagues.</a:t>
            </a:r>
          </a:p>
          <a:p>
            <a:pPr marL="0" indent="0">
              <a:lnSpc>
                <a:spcPct val="120000"/>
              </a:lnSpc>
              <a:buNone/>
            </a:pPr>
            <a:br>
              <a:rPr lang="en-US" dirty="0">
                <a:latin typeface="Montserrat Medium" panose="00000600000000000000" pitchFamily="2" charset="0"/>
              </a:rPr>
            </a:br>
            <a:r>
              <a:rPr lang="en-US" b="1" dirty="0">
                <a:latin typeface="Montserrat Medium" panose="00000600000000000000" pitchFamily="2" charset="0"/>
                <a:cs typeface="Arial"/>
              </a:rPr>
              <a:t>Constructive feedback </a:t>
            </a:r>
            <a:r>
              <a:rPr lang="en-US" dirty="0">
                <a:latin typeface="Montserrat Medium" panose="00000600000000000000" pitchFamily="2" charset="0"/>
                <a:cs typeface="Arial"/>
              </a:rPr>
              <a:t>tells us where we’re going wrong and what we need to improve.</a:t>
            </a:r>
          </a:p>
          <a:p>
            <a:pPr>
              <a:lnSpc>
                <a:spcPct val="120000"/>
              </a:lnSpc>
            </a:pPr>
            <a:endParaRPr lang="en-US" dirty="0">
              <a:latin typeface="Montserrat Medium" panose="00000600000000000000" pitchFamily="2" charset="0"/>
            </a:endParaRPr>
          </a:p>
          <a:p>
            <a:pPr marL="0" indent="0">
              <a:lnSpc>
                <a:spcPct val="120000"/>
              </a:lnSpc>
              <a:buNone/>
            </a:pPr>
            <a:endParaRPr lang="en-US" dirty="0">
              <a:latin typeface="Montserrat Medium" panose="00000600000000000000" pitchFamily="2" charset="0"/>
            </a:endParaRPr>
          </a:p>
        </p:txBody>
      </p:sp>
    </p:spTree>
    <p:extLst>
      <p:ext uri="{BB962C8B-B14F-4D97-AF65-F5344CB8AC3E}">
        <p14:creationId xmlns:p14="http://schemas.microsoft.com/office/powerpoint/2010/main" val="3284684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459CC-C3ED-8A01-051D-E4B4FD0C9A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6A01CE-B938-97D3-BE93-BE7C93B4BA09}"/>
              </a:ext>
            </a:extLst>
          </p:cNvPr>
          <p:cNvSpPr>
            <a:spLocks noGrp="1"/>
          </p:cNvSpPr>
          <p:nvPr>
            <p:ph type="title"/>
          </p:nvPr>
        </p:nvSpPr>
        <p:spPr>
          <a:xfrm>
            <a:off x="838200" y="365125"/>
            <a:ext cx="10515600" cy="1325563"/>
          </a:xfrm>
        </p:spPr>
        <p:txBody>
          <a:bodyPr/>
          <a:lstStyle/>
          <a:p>
            <a:r>
              <a:rPr lang="en-US" dirty="0"/>
              <a:t>Feedback</a:t>
            </a:r>
          </a:p>
        </p:txBody>
      </p:sp>
      <p:sp>
        <p:nvSpPr>
          <p:cNvPr id="3" name="Content Placeholder 2">
            <a:extLst>
              <a:ext uri="{FF2B5EF4-FFF2-40B4-BE49-F238E27FC236}">
                <a16:creationId xmlns:a16="http://schemas.microsoft.com/office/drawing/2014/main" id="{F67CF91C-96A7-E16E-5A56-60C73E085990}"/>
              </a:ext>
            </a:extLst>
          </p:cNvPr>
          <p:cNvSpPr>
            <a:spLocks noGrp="1"/>
          </p:cNvSpPr>
          <p:nvPr>
            <p:ph idx="4294967295"/>
          </p:nvPr>
        </p:nvSpPr>
        <p:spPr>
          <a:xfrm>
            <a:off x="838200" y="1617746"/>
            <a:ext cx="6896878" cy="3622508"/>
          </a:xfrm>
        </p:spPr>
        <p:txBody>
          <a:bodyPr>
            <a:normAutofit fontScale="70000" lnSpcReduction="20000"/>
          </a:bodyPr>
          <a:lstStyle/>
          <a:p>
            <a:pPr marL="0" indent="0">
              <a:lnSpc>
                <a:spcPct val="110000"/>
              </a:lnSpc>
              <a:buNone/>
            </a:pPr>
            <a:r>
              <a:rPr lang="en-US" dirty="0">
                <a:latin typeface="Montserrat Medium" panose="00000600000000000000" pitchFamily="2" charset="0"/>
              </a:rPr>
              <a:t>You can provide feedback in lots of different ways but the quickest and easiest is through the SU website using the </a:t>
            </a:r>
            <a:r>
              <a:rPr lang="en-US" dirty="0">
                <a:latin typeface="Montserrat Medium" panose="00000600000000000000" pitchFamily="2" charset="0"/>
                <a:hlinkClick r:id="rId2"/>
              </a:rPr>
              <a:t>feedback form</a:t>
            </a:r>
            <a:r>
              <a:rPr lang="en-US" dirty="0">
                <a:latin typeface="Montserrat Medium" panose="00000600000000000000" pitchFamily="2" charset="0"/>
              </a:rPr>
              <a:t>.</a:t>
            </a:r>
          </a:p>
          <a:p>
            <a:pPr marL="0" indent="0">
              <a:lnSpc>
                <a:spcPct val="110000"/>
              </a:lnSpc>
              <a:buNone/>
            </a:pPr>
            <a:endParaRPr lang="en-US" dirty="0">
              <a:latin typeface="Montserrat Medium" panose="00000600000000000000" pitchFamily="2" charset="0"/>
            </a:endParaRPr>
          </a:p>
          <a:p>
            <a:pPr marL="0" indent="0">
              <a:lnSpc>
                <a:spcPct val="110000"/>
              </a:lnSpc>
              <a:buNone/>
            </a:pPr>
            <a:r>
              <a:rPr lang="en-US" dirty="0">
                <a:latin typeface="Montserrat Medium" panose="00000600000000000000" pitchFamily="2" charset="0"/>
              </a:rPr>
              <a:t>Alternatively, have a chat with either your </a:t>
            </a:r>
            <a:r>
              <a:rPr lang="en-US" dirty="0" err="1">
                <a:latin typeface="Montserrat Medium" panose="00000600000000000000" pitchFamily="2" charset="0"/>
              </a:rPr>
              <a:t>Programme</a:t>
            </a:r>
            <a:r>
              <a:rPr lang="en-US" dirty="0">
                <a:latin typeface="Montserrat Medium" panose="00000600000000000000" pitchFamily="2" charset="0"/>
              </a:rPr>
              <a:t> Rep, School Rep, or even the President Education.</a:t>
            </a:r>
          </a:p>
          <a:p>
            <a:pPr marL="0" indent="0">
              <a:lnSpc>
                <a:spcPct val="110000"/>
              </a:lnSpc>
              <a:buNone/>
            </a:pPr>
            <a:endParaRPr lang="en-US" dirty="0">
              <a:latin typeface="Montserrat Medium" panose="00000600000000000000" pitchFamily="2" charset="0"/>
            </a:endParaRPr>
          </a:p>
          <a:p>
            <a:pPr marL="0" indent="0">
              <a:lnSpc>
                <a:spcPct val="110000"/>
              </a:lnSpc>
              <a:buNone/>
            </a:pPr>
            <a:r>
              <a:rPr lang="en-US" dirty="0">
                <a:latin typeface="Montserrat Medium" panose="00000600000000000000" pitchFamily="2" charset="0"/>
              </a:rPr>
              <a:t>Throughout the year, we’ll also be in touch about events and opportunities where you can have your say.</a:t>
            </a:r>
          </a:p>
          <a:p>
            <a:pPr>
              <a:lnSpc>
                <a:spcPct val="110000"/>
              </a:lnSpc>
            </a:pPr>
            <a:endParaRPr lang="en-US" dirty="0">
              <a:latin typeface="Montserrat Medium" panose="00000600000000000000" pitchFamily="2" charset="0"/>
            </a:endParaRPr>
          </a:p>
        </p:txBody>
      </p:sp>
      <p:grpSp>
        <p:nvGrpSpPr>
          <p:cNvPr id="4" name="Group 3">
            <a:extLst>
              <a:ext uri="{FF2B5EF4-FFF2-40B4-BE49-F238E27FC236}">
                <a16:creationId xmlns:a16="http://schemas.microsoft.com/office/drawing/2014/main" id="{957A912A-11B8-78D3-D221-8F7D45822DE1}"/>
              </a:ext>
            </a:extLst>
          </p:cNvPr>
          <p:cNvGrpSpPr/>
          <p:nvPr/>
        </p:nvGrpSpPr>
        <p:grpSpPr>
          <a:xfrm>
            <a:off x="8450008" y="1939595"/>
            <a:ext cx="3346704" cy="2978810"/>
            <a:chOff x="8395144" y="2385599"/>
            <a:chExt cx="3346704" cy="2978810"/>
          </a:xfrm>
        </p:grpSpPr>
        <p:pic>
          <p:nvPicPr>
            <p:cNvPr id="5" name="Picture 4" descr="A qr code on a blue background&#10;&#10;AI-generated content may be incorrect.">
              <a:extLst>
                <a:ext uri="{FF2B5EF4-FFF2-40B4-BE49-F238E27FC236}">
                  <a16:creationId xmlns:a16="http://schemas.microsoft.com/office/drawing/2014/main" id="{06F2A720-1B07-C3E4-5B31-966F99CEFA31}"/>
                </a:ext>
              </a:extLst>
            </p:cNvPr>
            <p:cNvPicPr>
              <a:picLocks noChangeAspect="1"/>
            </p:cNvPicPr>
            <p:nvPr/>
          </p:nvPicPr>
          <p:blipFill>
            <a:blip r:embed="rId3">
              <a:biLevel thresh="50000"/>
            </a:blip>
            <a:stretch>
              <a:fillRect/>
            </a:stretch>
          </p:blipFill>
          <p:spPr>
            <a:xfrm>
              <a:off x="8783193" y="2385599"/>
              <a:ext cx="2570607" cy="2570607"/>
            </a:xfrm>
            <a:prstGeom prst="rect">
              <a:avLst/>
            </a:prstGeom>
          </p:spPr>
        </p:pic>
        <p:sp>
          <p:nvSpPr>
            <p:cNvPr id="6" name="TextBox 5">
              <a:extLst>
                <a:ext uri="{FF2B5EF4-FFF2-40B4-BE49-F238E27FC236}">
                  <a16:creationId xmlns:a16="http://schemas.microsoft.com/office/drawing/2014/main" id="{34C94703-D8CF-D50F-871A-D0BE35D5CCFB}"/>
                </a:ext>
              </a:extLst>
            </p:cNvPr>
            <p:cNvSpPr txBox="1"/>
            <p:nvPr/>
          </p:nvSpPr>
          <p:spPr>
            <a:xfrm>
              <a:off x="8395144" y="5056632"/>
              <a:ext cx="3346704" cy="307777"/>
            </a:xfrm>
            <a:prstGeom prst="rect">
              <a:avLst/>
            </a:prstGeom>
            <a:noFill/>
          </p:spPr>
          <p:txBody>
            <a:bodyPr wrap="square" rtlCol="0">
              <a:spAutoFit/>
            </a:bodyPr>
            <a:lstStyle/>
            <a:p>
              <a:pPr algn="ctr"/>
              <a:r>
                <a:rPr lang="en-GB" sz="1400" i="1" dirty="0">
                  <a:latin typeface="Montserrat Medium" panose="00000600000000000000" pitchFamily="2" charset="0"/>
                </a:rPr>
                <a:t>RoehamptonSU.com/Feedback</a:t>
              </a:r>
            </a:p>
          </p:txBody>
        </p:sp>
      </p:grpSp>
    </p:spTree>
    <p:extLst>
      <p:ext uri="{BB962C8B-B14F-4D97-AF65-F5344CB8AC3E}">
        <p14:creationId xmlns:p14="http://schemas.microsoft.com/office/powerpoint/2010/main" val="3670359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7C8F4-60A2-2C79-4E6C-B209EAB6369D}"/>
              </a:ext>
            </a:extLst>
          </p:cNvPr>
          <p:cNvSpPr>
            <a:spLocks noGrp="1"/>
          </p:cNvSpPr>
          <p:nvPr>
            <p:ph type="title"/>
          </p:nvPr>
        </p:nvSpPr>
        <p:spPr>
          <a:xfrm>
            <a:off x="604935" y="365125"/>
            <a:ext cx="11429999" cy="1325563"/>
          </a:xfrm>
        </p:spPr>
        <p:txBody>
          <a:bodyPr/>
          <a:lstStyle/>
          <a:p>
            <a:r>
              <a:rPr lang="en-US" dirty="0"/>
              <a:t>School Representatives</a:t>
            </a:r>
            <a:endParaRPr lang="en-GB" dirty="0"/>
          </a:p>
        </p:txBody>
      </p:sp>
      <p:sp>
        <p:nvSpPr>
          <p:cNvPr id="3" name="Content Placeholder 2">
            <a:extLst>
              <a:ext uri="{FF2B5EF4-FFF2-40B4-BE49-F238E27FC236}">
                <a16:creationId xmlns:a16="http://schemas.microsoft.com/office/drawing/2014/main" id="{197BF355-BBCB-80EE-3817-1AFC06542970}"/>
              </a:ext>
            </a:extLst>
          </p:cNvPr>
          <p:cNvSpPr>
            <a:spLocks noGrp="1"/>
          </p:cNvSpPr>
          <p:nvPr>
            <p:ph idx="1"/>
          </p:nvPr>
        </p:nvSpPr>
        <p:spPr>
          <a:xfrm>
            <a:off x="4432041" y="1825625"/>
            <a:ext cx="7378957" cy="3622508"/>
          </a:xfrm>
        </p:spPr>
        <p:txBody>
          <a:bodyPr/>
          <a:lstStyle/>
          <a:p>
            <a:r>
              <a:rPr lang="en-US" sz="2000" dirty="0"/>
              <a:t>Represent you on a School Level at University committees.</a:t>
            </a:r>
          </a:p>
          <a:p>
            <a:r>
              <a:rPr lang="en-US" sz="2000" dirty="0"/>
              <a:t>Your </a:t>
            </a:r>
            <a:r>
              <a:rPr lang="en-US" sz="2000" dirty="0" err="1"/>
              <a:t>Programme</a:t>
            </a:r>
            <a:r>
              <a:rPr lang="en-US" sz="2000" dirty="0"/>
              <a:t> Lead will make you aware if there is a vacancy for a School Representative position. </a:t>
            </a:r>
          </a:p>
          <a:p>
            <a:pPr>
              <a:lnSpc>
                <a:spcPct val="100000"/>
              </a:lnSpc>
            </a:pPr>
            <a:r>
              <a:rPr lang="en-US" sz="2000" dirty="0"/>
              <a:t>If there is, and you are interested, please contact the SU via the email below:</a:t>
            </a:r>
            <a:br>
              <a:rPr lang="en-US" sz="2000" dirty="0"/>
            </a:br>
            <a:endParaRPr lang="en-US" sz="2000" dirty="0"/>
          </a:p>
          <a:p>
            <a:pPr marL="0" indent="0">
              <a:buNone/>
            </a:pPr>
            <a:r>
              <a:rPr lang="en-US" sz="2000" b="1" dirty="0"/>
              <a:t>   </a:t>
            </a:r>
            <a:r>
              <a:rPr lang="en-US" sz="2000" b="1" u="sng" dirty="0"/>
              <a:t>studentvoice@roehampton.ac.uk</a:t>
            </a:r>
          </a:p>
          <a:p>
            <a:pPr marL="0" indent="0">
              <a:buNone/>
            </a:pPr>
            <a:endParaRPr lang="en-US" sz="2000" dirty="0">
              <a:latin typeface="Montserrat Medium" pitchFamily="2" charset="0"/>
            </a:endParaRPr>
          </a:p>
          <a:p>
            <a:pPr marL="0" indent="0">
              <a:buNone/>
            </a:pPr>
            <a:endParaRPr lang="en-GB" dirty="0"/>
          </a:p>
        </p:txBody>
      </p:sp>
      <p:pic>
        <p:nvPicPr>
          <p:cNvPr id="5" name="Graphic 4" descr="Users outline">
            <a:extLst>
              <a:ext uri="{FF2B5EF4-FFF2-40B4-BE49-F238E27FC236}">
                <a16:creationId xmlns:a16="http://schemas.microsoft.com/office/drawing/2014/main" id="{D7C82B0F-6024-909F-A10C-949824724F4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2967" y="1880235"/>
            <a:ext cx="3097529" cy="3097529"/>
          </a:xfrm>
          <a:prstGeom prst="rect">
            <a:avLst/>
          </a:prstGeom>
        </p:spPr>
      </p:pic>
    </p:spTree>
    <p:extLst>
      <p:ext uri="{BB962C8B-B14F-4D97-AF65-F5344CB8AC3E}">
        <p14:creationId xmlns:p14="http://schemas.microsoft.com/office/powerpoint/2010/main" val="264064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49CC7-9871-66CC-F2C4-70F2B68E9BE1}"/>
              </a:ext>
            </a:extLst>
          </p:cNvPr>
          <p:cNvSpPr>
            <a:spLocks noGrp="1"/>
          </p:cNvSpPr>
          <p:nvPr>
            <p:ph type="title"/>
          </p:nvPr>
        </p:nvSpPr>
        <p:spPr>
          <a:xfrm>
            <a:off x="474305" y="365125"/>
            <a:ext cx="11429999" cy="1325563"/>
          </a:xfrm>
        </p:spPr>
        <p:txBody>
          <a:bodyPr/>
          <a:lstStyle/>
          <a:p>
            <a:r>
              <a:rPr lang="en-GB" dirty="0"/>
              <a:t>Programme Reps</a:t>
            </a:r>
          </a:p>
        </p:txBody>
      </p:sp>
      <p:sp>
        <p:nvSpPr>
          <p:cNvPr id="3" name="Content Placeholder 2">
            <a:extLst>
              <a:ext uri="{FF2B5EF4-FFF2-40B4-BE49-F238E27FC236}">
                <a16:creationId xmlns:a16="http://schemas.microsoft.com/office/drawing/2014/main" id="{F72F2DE5-B55A-E279-6553-88843E61714E}"/>
              </a:ext>
            </a:extLst>
          </p:cNvPr>
          <p:cNvSpPr>
            <a:spLocks noGrp="1"/>
          </p:cNvSpPr>
          <p:nvPr>
            <p:ph idx="1"/>
          </p:nvPr>
        </p:nvSpPr>
        <p:spPr>
          <a:xfrm>
            <a:off x="381000" y="1825625"/>
            <a:ext cx="7708642" cy="3622508"/>
          </a:xfrm>
        </p:spPr>
        <p:txBody>
          <a:bodyPr/>
          <a:lstStyle/>
          <a:p>
            <a:pPr>
              <a:lnSpc>
                <a:spcPct val="100000"/>
              </a:lnSpc>
            </a:pPr>
            <a:r>
              <a:rPr lang="en-GB" sz="2000" dirty="0"/>
              <a:t>As a Programme Representative, you are the bridge between staff and students, volunteering to improve life on your programme.</a:t>
            </a:r>
          </a:p>
          <a:p>
            <a:pPr>
              <a:lnSpc>
                <a:spcPct val="100000"/>
              </a:lnSpc>
            </a:pPr>
            <a:r>
              <a:rPr lang="en-GB" sz="2000" dirty="0"/>
              <a:t>You will be a member of University Programme Boards, sharing feedback with school leaders to improve your course.</a:t>
            </a:r>
          </a:p>
          <a:p>
            <a:pPr>
              <a:lnSpc>
                <a:spcPct val="100000"/>
              </a:lnSpc>
            </a:pPr>
            <a:r>
              <a:rPr lang="en-GB" sz="2000" dirty="0"/>
              <a:t>You’ll receive training and build skills that will help you in your professional life after university.</a:t>
            </a:r>
          </a:p>
          <a:p>
            <a:pPr marL="0" indent="0">
              <a:buNone/>
            </a:pPr>
            <a:endParaRPr lang="en-GB" dirty="0"/>
          </a:p>
        </p:txBody>
      </p:sp>
      <p:pic>
        <p:nvPicPr>
          <p:cNvPr id="5" name="Graphic 4" descr="Document with solid fill">
            <a:extLst>
              <a:ext uri="{FF2B5EF4-FFF2-40B4-BE49-F238E27FC236}">
                <a16:creationId xmlns:a16="http://schemas.microsoft.com/office/drawing/2014/main" id="{09FAA436-8477-B4E4-E529-092F832BF03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56271" y="1825625"/>
            <a:ext cx="3097529" cy="3097529"/>
          </a:xfrm>
          <a:prstGeom prst="rect">
            <a:avLst/>
          </a:prstGeom>
        </p:spPr>
      </p:pic>
    </p:spTree>
    <p:extLst>
      <p:ext uri="{BB962C8B-B14F-4D97-AF65-F5344CB8AC3E}">
        <p14:creationId xmlns:p14="http://schemas.microsoft.com/office/powerpoint/2010/main" val="862307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238EA-8A21-4BE4-64EA-3592B4EE58AF}"/>
              </a:ext>
            </a:extLst>
          </p:cNvPr>
          <p:cNvSpPr>
            <a:spLocks noGrp="1"/>
          </p:cNvSpPr>
          <p:nvPr>
            <p:ph type="title"/>
          </p:nvPr>
        </p:nvSpPr>
        <p:spPr>
          <a:xfrm>
            <a:off x="688910" y="337133"/>
            <a:ext cx="11429999" cy="1325563"/>
          </a:xfrm>
        </p:spPr>
        <p:txBody>
          <a:bodyPr/>
          <a:lstStyle/>
          <a:p>
            <a:r>
              <a:rPr lang="en-GB" dirty="0"/>
              <a:t>Recruitment</a:t>
            </a:r>
          </a:p>
        </p:txBody>
      </p:sp>
      <p:sp>
        <p:nvSpPr>
          <p:cNvPr id="3" name="Content Placeholder 2">
            <a:extLst>
              <a:ext uri="{FF2B5EF4-FFF2-40B4-BE49-F238E27FC236}">
                <a16:creationId xmlns:a16="http://schemas.microsoft.com/office/drawing/2014/main" id="{02BB0B59-CDB5-035F-4396-1BADFC5AA182}"/>
              </a:ext>
            </a:extLst>
          </p:cNvPr>
          <p:cNvSpPr>
            <a:spLocks noGrp="1"/>
          </p:cNvSpPr>
          <p:nvPr>
            <p:ph idx="1"/>
          </p:nvPr>
        </p:nvSpPr>
        <p:spPr>
          <a:xfrm>
            <a:off x="809499" y="1825625"/>
            <a:ext cx="7261481" cy="3622508"/>
          </a:xfrm>
        </p:spPr>
        <p:txBody>
          <a:bodyPr/>
          <a:lstStyle/>
          <a:p>
            <a:pPr>
              <a:lnSpc>
                <a:spcPct val="100000"/>
              </a:lnSpc>
            </a:pPr>
            <a:r>
              <a:rPr lang="en-GB" sz="2000" dirty="0"/>
              <a:t>If you wish to become a Programme Rep, please raise your hand or talk to your lecturer after this session and they will register you for the position by </a:t>
            </a:r>
            <a:r>
              <a:rPr lang="en-GB" sz="2000" dirty="0">
                <a:hlinkClick r:id="rId2"/>
              </a:rPr>
              <a:t>clicking here.</a:t>
            </a:r>
            <a:endParaRPr lang="en-GB" sz="2000" dirty="0"/>
          </a:p>
          <a:p>
            <a:pPr>
              <a:lnSpc>
                <a:spcPct val="100000"/>
              </a:lnSpc>
            </a:pPr>
            <a:endParaRPr lang="en-GB" sz="2000" dirty="0"/>
          </a:p>
          <a:p>
            <a:pPr>
              <a:lnSpc>
                <a:spcPct val="100000"/>
              </a:lnSpc>
            </a:pPr>
            <a:r>
              <a:rPr lang="en-GB" sz="2000" dirty="0"/>
              <a:t>Each programme should have a minimum of two reps per programme, per year, and there is no upper limit.</a:t>
            </a:r>
            <a:endParaRPr lang="en-GB" sz="2000" dirty="0">
              <a:latin typeface="Montserrat Medium" pitchFamily="2" charset="0"/>
            </a:endParaRPr>
          </a:p>
        </p:txBody>
      </p:sp>
      <p:pic>
        <p:nvPicPr>
          <p:cNvPr id="5" name="Graphic 4" descr="Chat bubble with solid fill">
            <a:extLst>
              <a:ext uri="{FF2B5EF4-FFF2-40B4-BE49-F238E27FC236}">
                <a16:creationId xmlns:a16="http://schemas.microsoft.com/office/drawing/2014/main" id="{1810F5B8-8C12-89B4-4F04-B09A222076C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65793" y="1825625"/>
            <a:ext cx="2616708" cy="2616708"/>
          </a:xfrm>
          <a:prstGeom prst="rect">
            <a:avLst/>
          </a:prstGeom>
        </p:spPr>
      </p:pic>
    </p:spTree>
    <p:extLst>
      <p:ext uri="{BB962C8B-B14F-4D97-AF65-F5344CB8AC3E}">
        <p14:creationId xmlns:p14="http://schemas.microsoft.com/office/powerpoint/2010/main" val="8216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D218C138-791A-00CF-ECB0-3BEAD8AD2137}"/>
              </a:ext>
            </a:extLst>
          </p:cNvPr>
          <p:cNvSpPr>
            <a:spLocks noGrp="1"/>
          </p:cNvSpPr>
          <p:nvPr>
            <p:ph type="subTitle" idx="1"/>
          </p:nvPr>
        </p:nvSpPr>
        <p:spPr>
          <a:xfrm>
            <a:off x="1844550" y="3285775"/>
            <a:ext cx="8502899" cy="1260566"/>
          </a:xfrm>
        </p:spPr>
        <p:txBody>
          <a:bodyPr>
            <a:normAutofit/>
          </a:bodyPr>
          <a:lstStyle/>
          <a:p>
            <a:pPr>
              <a:lnSpc>
                <a:spcPct val="100000"/>
              </a:lnSpc>
            </a:pPr>
            <a:r>
              <a:rPr lang="en-US" sz="2800" b="1" dirty="0">
                <a:solidFill>
                  <a:srgbClr val="E7E514"/>
                </a:solidFill>
                <a:latin typeface="Montserrat" panose="00000500000000000000" pitchFamily="2" charset="0"/>
              </a:rPr>
              <a:t>Making student life better at Roehampton by improving your academic experience</a:t>
            </a:r>
          </a:p>
          <a:p>
            <a:pPr algn="l">
              <a:lnSpc>
                <a:spcPct val="100000"/>
              </a:lnSpc>
            </a:pPr>
            <a:endParaRPr lang="en-US" sz="1800" i="1" dirty="0">
              <a:solidFill>
                <a:srgbClr val="E7E514"/>
              </a:solidFill>
              <a:latin typeface="Montserrat" panose="00000500000000000000" pitchFamily="2" charset="0"/>
            </a:endParaRPr>
          </a:p>
        </p:txBody>
      </p:sp>
    </p:spTree>
    <p:extLst>
      <p:ext uri="{BB962C8B-B14F-4D97-AF65-F5344CB8AC3E}">
        <p14:creationId xmlns:p14="http://schemas.microsoft.com/office/powerpoint/2010/main" val="41130222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C20323AB-D486-F749-A5ED-47F92118CB4A}" vid="{952FBF51-6ABF-3A47-9657-7D0FB6E3099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8880E2EE17121459018416A5E64B66D" ma:contentTypeVersion="18" ma:contentTypeDescription="Create a new document." ma:contentTypeScope="" ma:versionID="fd388ee599e9a04895fc677c91bc6cbf">
  <xsd:schema xmlns:xsd="http://www.w3.org/2001/XMLSchema" xmlns:xs="http://www.w3.org/2001/XMLSchema" xmlns:p="http://schemas.microsoft.com/office/2006/metadata/properties" xmlns:ns2="75a28cf3-9262-494e-8e02-5092a5e3e3b0" xmlns:ns3="56b07a96-14d0-4b82-8f76-1e471fdffa27" targetNamespace="http://schemas.microsoft.com/office/2006/metadata/properties" ma:root="true" ma:fieldsID="9fdbd10b7ee211d36b997edbbcdefd00" ns2:_="" ns3:_="">
    <xsd:import namespace="75a28cf3-9262-494e-8e02-5092a5e3e3b0"/>
    <xsd:import namespace="56b07a96-14d0-4b82-8f76-1e471fdffa27"/>
    <xsd:element name="properties">
      <xsd:complexType>
        <xsd:sequence>
          <xsd:element name="documentManagement">
            <xsd:complexType>
              <xsd:all>
                <xsd:element ref="ns2:o6f1dd33322e4fee9f8472c70ee26897" minOccurs="0"/>
                <xsd:element ref="ns2:TaxCatchAll" minOccurs="0"/>
                <xsd:element ref="ns2:TaxCatchAllLabel" minOccurs="0"/>
                <xsd:element ref="ns2:TaxKeywordTaxHTField" minOccurs="0"/>
                <xsd:element ref="ns2:ef642806d26c426e8de7b48d57954fe9"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AutoKeyPoints" minOccurs="0"/>
                <xsd:element ref="ns3:MediaServiceKeyPoints" minOccurs="0"/>
                <xsd:element ref="ns3:MediaLengthInSeconds" minOccurs="0"/>
                <xsd:element ref="ns3:MediaServiceLocation"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a28cf3-9262-494e-8e02-5092a5e3e3b0" elementFormDefault="qualified">
    <xsd:import namespace="http://schemas.microsoft.com/office/2006/documentManagement/types"/>
    <xsd:import namespace="http://schemas.microsoft.com/office/infopath/2007/PartnerControls"/>
    <xsd:element name="o6f1dd33322e4fee9f8472c70ee26897" ma:index="8" nillable="true" ma:taxonomy="true" ma:internalName="o6f1dd33322e4fee9f8472c70ee26897" ma:taxonomyFieldName="Document_x0020_Type" ma:displayName="Document Type" ma:default="" ma:fieldId="{86f1dd33-322e-4fee-9f84-72c70ee26897}" ma:taxonomyMulti="true" ma:sspId="8d0af180-1065-48e5-bc0d-526fac628292" ma:termSetId="a86422d8-cad4-4935-995f-47ef0cc840e7"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F721EE60-10E7-4DB1-BB80-6996D17B6FFB}" ma:internalName="TaxCatchAll" ma:showField="CatchAllData" ma:web="{69b26b8c-f972-4ab0-902e-3bf30c234b07}">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F721EE60-10E7-4DB1-BB80-6996D17B6FFB}" ma:internalName="TaxCatchAllLabel" ma:readOnly="true" ma:showField="CatchAllDataLabel" ma:web="{69b26b8c-f972-4ab0-902e-3bf30c234b07}">
      <xsd:complexType>
        <xsd:complexContent>
          <xsd:extension base="dms:MultiChoiceLookup">
            <xsd:sequence>
              <xsd:element name="Value" type="dms:Lookup" maxOccurs="unbounded" minOccurs="0" nillable="true"/>
            </xsd:sequence>
          </xsd:extension>
        </xsd:complexContent>
      </xsd:complexType>
    </xsd:element>
    <xsd:element name="TaxKeywordTaxHTField" ma:index="12" nillable="true" ma:taxonomy="true" ma:internalName="TaxKeywordTaxHTField" ma:taxonomyFieldName="TaxKeyword" ma:displayName="Enterprise Keywords" ma:fieldId="{23f27201-bee3-471e-b2e7-b64fd8b7ca38}" ma:taxonomyMulti="true" ma:sspId="8d0af180-1065-48e5-bc0d-526fac628292" ma:termSetId="00000000-0000-0000-0000-000000000000" ma:anchorId="00000000-0000-0000-0000-000000000000" ma:open="true" ma:isKeyword="true">
      <xsd:complexType>
        <xsd:sequence>
          <xsd:element ref="pc:Terms" minOccurs="0" maxOccurs="1"/>
        </xsd:sequence>
      </xsd:complexType>
    </xsd:element>
    <xsd:element name="ef642806d26c426e8de7b48d57954fe9" ma:index="14" nillable="true" ma:taxonomy="true" ma:internalName="ef642806d26c426e8de7b48d57954fe9" ma:taxonomyFieldName="Roehampton_x0020_Team" ma:displayName="Roehampton Team" ma:default="" ma:fieldId="{ef642806-d26c-426e-8de7-b48d57954fe9}" ma:sspId="8d0af180-1065-48e5-bc0d-526fac628292" ma:termSetId="d1e35cad-1ad0-4857-8537-5b82f749682e"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6b07a96-14d0-4b82-8f76-1e471fdffa27" elementFormDefault="qualified">
    <xsd:import namespace="http://schemas.microsoft.com/office/2006/documentManagement/types"/>
    <xsd:import namespace="http://schemas.microsoft.com/office/infopath/2007/PartnerControls"/>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AutoTags" ma:index="18" nillable="true" ma:displayName="Tags" ma:internalName="MediaServiceAutoTags"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DateTaken" ma:index="22" nillable="true" ma:displayName="MediaServiceDateTaken" ma:hidden="true" ma:internalName="MediaServiceDateTaken" ma:readOnly="true">
      <xsd:simpleType>
        <xsd:restriction base="dms:Text"/>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KeyPoints" ma:index="24" nillable="true" ma:displayName="KeyPoints" ma:internalName="MediaServiceKeyPoints" ma:readOnly="true">
      <xsd:simpleType>
        <xsd:restriction base="dms:Note">
          <xsd:maxLength value="255"/>
        </xsd:restriction>
      </xsd:simpleType>
    </xsd:element>
    <xsd:element name="MediaLengthInSeconds" ma:index="25" nillable="true" ma:displayName="MediaLengthInSeconds" ma:hidden="true" ma:internalName="MediaLengthInSeconds" ma:readOnly="true">
      <xsd:simpleType>
        <xsd:restriction base="dms:Unknown"/>
      </xsd:simpleType>
    </xsd:element>
    <xsd:element name="MediaServiceLocation" ma:index="26" nillable="true" ma:displayName="Location" ma:internalName="MediaServiceLocation" ma:readOnly="true">
      <xsd:simpleType>
        <xsd:restriction base="dms:Text"/>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8d0af180-1065-48e5-bc0d-526fac62829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BillingMetadata" ma:index="3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ef642806d26c426e8de7b48d57954fe9 xmlns="75a28cf3-9262-494e-8e02-5092a5e3e3b0">
      <Terms xmlns="http://schemas.microsoft.com/office/infopath/2007/PartnerControls"/>
    </ef642806d26c426e8de7b48d57954fe9>
    <o6f1dd33322e4fee9f8472c70ee26897 xmlns="75a28cf3-9262-494e-8e02-5092a5e3e3b0">
      <Terms xmlns="http://schemas.microsoft.com/office/infopath/2007/PartnerControls"/>
    </o6f1dd33322e4fee9f8472c70ee26897>
    <TaxCatchAll xmlns="75a28cf3-9262-494e-8e02-5092a5e3e3b0" xsi:nil="true"/>
    <TaxKeywordTaxHTField xmlns="75a28cf3-9262-494e-8e02-5092a5e3e3b0">
      <Terms xmlns="http://schemas.microsoft.com/office/infopath/2007/PartnerControls"/>
    </TaxKeywordTaxHTField>
    <lcf76f155ced4ddcb4097134ff3c332f xmlns="56b07a96-14d0-4b82-8f76-1e471fdffa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DDA202C-08F2-4536-BF0A-EEF96558CF16}">
  <ds:schemaRefs>
    <ds:schemaRef ds:uri="http://schemas.microsoft.com/sharepoint/v3/contenttype/forms"/>
  </ds:schemaRefs>
</ds:datastoreItem>
</file>

<file path=customXml/itemProps2.xml><?xml version="1.0" encoding="utf-8"?>
<ds:datastoreItem xmlns:ds="http://schemas.openxmlformats.org/officeDocument/2006/customXml" ds:itemID="{70013209-1E1D-4483-BC6E-719A3DEF37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a28cf3-9262-494e-8e02-5092a5e3e3b0"/>
    <ds:schemaRef ds:uri="56b07a96-14d0-4b82-8f76-1e471fdffa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C321A79-D189-4D63-B1C5-5648AD5B3582}">
  <ds:schemaRefs>
    <ds:schemaRef ds:uri="http://schemas.microsoft.com/office/2006/metadata/properties"/>
    <ds:schemaRef ds:uri="http://schemas.microsoft.com/office/infopath/2007/PartnerControls"/>
    <ds:schemaRef ds:uri="75a28cf3-9262-494e-8e02-5092a5e3e3b0"/>
    <ds:schemaRef ds:uri="56b07a96-14d0-4b82-8f76-1e471fdffa27"/>
  </ds:schemaRefs>
</ds:datastoreItem>
</file>

<file path=docProps/app.xml><?xml version="1.0" encoding="utf-8"?>
<Properties xmlns="http://schemas.openxmlformats.org/officeDocument/2006/extended-properties" xmlns:vt="http://schemas.openxmlformats.org/officeDocument/2006/docPropsVTypes">
  <Template>RSU-Presentation-1</Template>
  <TotalTime>19</TotalTime>
  <Words>363</Words>
  <Application>Microsoft Office PowerPoint</Application>
  <PresentationFormat>Widescreen</PresentationFormat>
  <Paragraphs>32</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Aptos</vt:lpstr>
      <vt:lpstr>Aptos Display</vt:lpstr>
      <vt:lpstr>Arial</vt:lpstr>
      <vt:lpstr>Montserrat</vt:lpstr>
      <vt:lpstr>Montserrat ExtraBold</vt:lpstr>
      <vt:lpstr>Montserrat Medium</vt:lpstr>
      <vt:lpstr>Office Theme</vt:lpstr>
      <vt:lpstr>Programme Representative Recruitment   </vt:lpstr>
      <vt:lpstr>Introduction</vt:lpstr>
      <vt:lpstr>Feedback</vt:lpstr>
      <vt:lpstr>Feedback</vt:lpstr>
      <vt:lpstr>School Representatives</vt:lpstr>
      <vt:lpstr>Programme Reps</vt:lpstr>
      <vt:lpstr>Recruitment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Alabhya Tiwari</dc:creator>
  <cp:lastModifiedBy>Alabhya Tiwari</cp:lastModifiedBy>
  <cp:revision>1</cp:revision>
  <dcterms:created xsi:type="dcterms:W3CDTF">2026-09-17T09:55:32Z</dcterms:created>
  <dcterms:modified xsi:type="dcterms:W3CDTF">2026-09-17T10:14:52Z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0x01010018880E2EE17121459018416A5E64B66D</vt:lpwstr>
  </property>
</Properties>
</file>